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0"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6858000" cx="9144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2879">
          <p15:clr>
            <a:srgbClr val="A4A3A4"/>
          </p15:clr>
        </p15:guide>
      </p15:sldGuideLst>
    </p:ext>
    <p:ext uri="{2D200454-40CA-4A62-9FC3-DE9A4176ACB9}">
      <p15:notesGuideLst>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2879"/>
      </p:guideLst>
    </p:cSldViewPr>
  </p:slideViewPr>
  <p:notesViewPr>
    <p:cSldViewPr snapToGrid="0">
      <p:cViewPr varScale="1">
        <p:scale>
          <a:sx n="100" d="100"/>
          <a:sy n="100" d="100"/>
        </p:scale>
        <p:origin x="0" y="0"/>
      </p:cViewPr>
      <p:guideLst>
        <p:guide pos="2928"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6125" lIns="92275" spcFirstLastPara="1" rIns="92275" wrap="square" tIns="46125">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65138"/>
          </a:xfrm>
          <a:prstGeom prst="rect">
            <a:avLst/>
          </a:prstGeom>
          <a:noFill/>
          <a:ln>
            <a:noFill/>
          </a:ln>
        </p:spPr>
        <p:txBody>
          <a:bodyPr anchorCtr="0" anchor="t" bIns="46125" lIns="92275" spcFirstLastPara="1" rIns="92275" wrap="square" tIns="46125">
            <a:noAutofit/>
          </a:bodyPr>
          <a:lstStyle>
            <a:lvl1pPr lvl="0" marR="0" rtl="0" algn="r">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31263"/>
            <a:ext cx="2971800" cy="465137"/>
          </a:xfrm>
          <a:prstGeom prst="rect">
            <a:avLst/>
          </a:prstGeom>
          <a:noFill/>
          <a:ln>
            <a:noFill/>
          </a:ln>
        </p:spPr>
        <p:txBody>
          <a:bodyPr anchorCtr="0" anchor="b" bIns="46125" lIns="92275" spcFirstLastPara="1" rIns="92275" wrap="square" tIns="46125">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 name="Google Shape;29;p1: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i="1" lang="en-US"/>
              <a:t>[Presenter Notes:  Begin with a simple opening ceremony such as the Pledge of Allegiance and perhaps the reciting of the Scout Oath and Scout Law. Then welcome everyone and thank them for attending. They could be doing something else with their time, but they chose to be at this presentation. </a:t>
            </a:r>
            <a:endParaRPr/>
          </a:p>
          <a:p>
            <a:pPr indent="0" lvl="0" marL="0" rtl="0" algn="l">
              <a:spcBef>
                <a:spcPts val="360"/>
              </a:spcBef>
              <a:spcAft>
                <a:spcPts val="0"/>
              </a:spcAft>
              <a:buNone/>
            </a:pPr>
            <a:r>
              <a:t/>
            </a:r>
            <a:endParaRPr i="1"/>
          </a:p>
          <a:p>
            <a:pPr indent="0" lvl="0" marL="0" rtl="0" algn="l">
              <a:spcBef>
                <a:spcPts val="360"/>
              </a:spcBef>
              <a:spcAft>
                <a:spcPts val="0"/>
              </a:spcAft>
              <a:buNone/>
            </a:pPr>
            <a:r>
              <a:rPr i="1" lang="en-US"/>
              <a:t>Challenge participants to ask questions and encourage them to join in the discussions.]</a:t>
            </a:r>
            <a:endParaRPr/>
          </a:p>
          <a:p>
            <a:pPr indent="0" lvl="0" marL="0" rtl="0" algn="l">
              <a:spcBef>
                <a:spcPts val="360"/>
              </a:spcBef>
              <a:spcAft>
                <a:spcPts val="0"/>
              </a:spcAft>
              <a:buNone/>
            </a:pPr>
            <a:r>
              <a:t/>
            </a:r>
            <a:endParaRPr i="1"/>
          </a:p>
          <a:p>
            <a:pPr indent="0" lvl="0" marL="0" rtl="0" algn="l">
              <a:spcBef>
                <a:spcPts val="360"/>
              </a:spcBef>
              <a:spcAft>
                <a:spcPts val="0"/>
              </a:spcAft>
              <a:buNone/>
            </a:pPr>
            <a:r>
              <a:rPr lang="en-US"/>
              <a:t>State that </a:t>
            </a:r>
            <a:r>
              <a:rPr lang="en-US" sz="1200">
                <a:solidFill>
                  <a:schemeClr val="dk1"/>
                </a:solidFill>
                <a:latin typeface="Times New Roman"/>
                <a:ea typeface="Times New Roman"/>
                <a:cs typeface="Times New Roman"/>
                <a:sym typeface="Times New Roman"/>
              </a:rPr>
              <a:t>that all Scout activities are governed by the current youth protection policies as stated in the Guide to Safe Scouting: </a:t>
            </a:r>
            <a:r>
              <a:rPr lang="en-US" sz="1200" u="sng">
                <a:solidFill>
                  <a:schemeClr val="dk1"/>
                </a:solidFill>
                <a:latin typeface="Times New Roman"/>
                <a:ea typeface="Times New Roman"/>
                <a:cs typeface="Times New Roman"/>
                <a:sym typeface="Times New Roman"/>
              </a:rPr>
              <a:t>https://www.scouting.org/health-and-safety/gss/gss01/</a:t>
            </a:r>
            <a:endParaRPr>
              <a:solidFill>
                <a:schemeClr val="dk1"/>
              </a:solidFill>
            </a:endParaRPr>
          </a:p>
          <a:p>
            <a:pPr indent="0" lvl="0" marL="0" rtl="0" algn="l">
              <a:spcBef>
                <a:spcPts val="360"/>
              </a:spcBef>
              <a:spcAft>
                <a:spcPts val="0"/>
              </a:spcAft>
              <a:buNone/>
            </a:pPr>
            <a:r>
              <a:t/>
            </a:r>
            <a:endParaRPr>
              <a:solidFill>
                <a:schemeClr val="dk1"/>
              </a:solidFill>
            </a:endParaRPr>
          </a:p>
          <a:p>
            <a:pPr indent="0" lvl="0" marL="0" rtl="0" algn="l">
              <a:spcBef>
                <a:spcPts val="360"/>
              </a:spcBef>
              <a:spcAft>
                <a:spcPts val="0"/>
              </a:spcAft>
              <a:buNone/>
            </a:pPr>
            <a:r>
              <a:rPr i="1" lang="en-US">
                <a:solidFill>
                  <a:schemeClr val="dk1"/>
                </a:solidFill>
              </a:rPr>
              <a:t>Background note to the presenter with supplies needed:</a:t>
            </a:r>
            <a:endParaRPr/>
          </a:p>
          <a:p>
            <a:pPr indent="0" lvl="0" marL="0" rtl="0" algn="l">
              <a:spcBef>
                <a:spcPts val="360"/>
              </a:spcBef>
              <a:spcAft>
                <a:spcPts val="0"/>
              </a:spcAft>
              <a:buNone/>
            </a:pPr>
            <a:r>
              <a:t/>
            </a:r>
            <a:endParaRPr i="1"/>
          </a:p>
          <a:p>
            <a:pPr indent="0" lvl="0" marL="0" rtl="0" algn="l">
              <a:spcBef>
                <a:spcPts val="360"/>
              </a:spcBef>
              <a:spcAft>
                <a:spcPts val="0"/>
              </a:spcAft>
              <a:buNone/>
            </a:pPr>
            <a:r>
              <a:rPr lang="en-US"/>
              <a:t>This merit badge counselor orientation presentation provides new and prospective merit badge counselors with the basic knowledge and skills needed to get started, and can serve as a refresher to veterans. It involves a step-by-step overview of the registration and approval process, speaks to the requirement for Youth Protection training, and discusses helpful methods and resources. Participants will learn about their unique role, the process of counseling, and the related BSA national policies and procedures. The orientation takes approximately 60 to 90 minutes depending on the experience level of those attending.</a:t>
            </a:r>
            <a:endParaRPr/>
          </a:p>
          <a:p>
            <a:pPr indent="0" lvl="0" marL="0" rtl="0" algn="l">
              <a:spcBef>
                <a:spcPts val="360"/>
              </a:spcBef>
              <a:spcAft>
                <a:spcPts val="0"/>
              </a:spcAft>
              <a:buNone/>
            </a:pPr>
            <a:r>
              <a:rPr lang="en-US"/>
              <a:t> </a:t>
            </a:r>
            <a:endParaRPr/>
          </a:p>
          <a:p>
            <a:pPr indent="0" lvl="0" marL="0" rtl="0" algn="l">
              <a:spcBef>
                <a:spcPts val="360"/>
              </a:spcBef>
              <a:spcAft>
                <a:spcPts val="0"/>
              </a:spcAft>
              <a:buNone/>
            </a:pPr>
            <a:r>
              <a:rPr lang="en-US"/>
              <a:t>This session has an expiration date, after which it is not to be used. Upon that date a replacement session will be available at the URL shown on the first slide. This will provide unit, district, and council volunteers with the latest information.</a:t>
            </a:r>
            <a:endParaRPr/>
          </a:p>
          <a:p>
            <a:pPr indent="0" lvl="0" marL="0" rtl="0" algn="l">
              <a:spcBef>
                <a:spcPts val="360"/>
              </a:spcBef>
              <a:spcAft>
                <a:spcPts val="0"/>
              </a:spcAft>
              <a:buNone/>
            </a:pPr>
            <a:r>
              <a:rPr lang="en-US"/>
              <a:t> </a:t>
            </a:r>
            <a:endParaRPr/>
          </a:p>
          <a:p>
            <a:pPr indent="0" lvl="0" marL="0" rtl="0" algn="l">
              <a:spcBef>
                <a:spcPts val="360"/>
              </a:spcBef>
              <a:spcAft>
                <a:spcPts val="0"/>
              </a:spcAft>
              <a:buNone/>
            </a:pPr>
            <a:r>
              <a:rPr lang="en-US"/>
              <a:t>We encourage presenters to have at least one copy of the following publications for use during the presentation:</a:t>
            </a:r>
            <a:endParaRPr/>
          </a:p>
          <a:p>
            <a:pPr indent="0" lvl="0" marL="0" rtl="0" algn="l">
              <a:spcBef>
                <a:spcPts val="360"/>
              </a:spcBef>
              <a:spcAft>
                <a:spcPts val="0"/>
              </a:spcAft>
              <a:buClr>
                <a:schemeClr val="dk1"/>
              </a:buClr>
              <a:buSzPts val="1200"/>
              <a:buFont typeface="Times New Roman"/>
              <a:buChar char="•"/>
            </a:pPr>
            <a:r>
              <a:rPr lang="en-US"/>
              <a:t>The current </a:t>
            </a:r>
            <a:r>
              <a:rPr i="1" lang="en-US"/>
              <a:t>Guide to Advancement, </a:t>
            </a:r>
            <a:r>
              <a:rPr lang="en-US"/>
              <a:t>No. 33088</a:t>
            </a:r>
            <a:endParaRPr/>
          </a:p>
          <a:p>
            <a:pPr indent="0" lvl="0" marL="0" rtl="0" algn="l">
              <a:spcBef>
                <a:spcPts val="360"/>
              </a:spcBef>
              <a:spcAft>
                <a:spcPts val="0"/>
              </a:spcAft>
              <a:buClr>
                <a:schemeClr val="dk1"/>
              </a:buClr>
              <a:buSzPts val="1200"/>
              <a:buFont typeface="Times New Roman"/>
              <a:buChar char="•"/>
            </a:pPr>
            <a:r>
              <a:rPr lang="en-US"/>
              <a:t>Any issue of </a:t>
            </a:r>
            <a:r>
              <a:rPr i="1" lang="en-US"/>
              <a:t>Advancement News</a:t>
            </a:r>
            <a:endParaRPr/>
          </a:p>
          <a:p>
            <a:pPr indent="0" lvl="0" marL="0" rtl="0" algn="l">
              <a:spcBef>
                <a:spcPts val="360"/>
              </a:spcBef>
              <a:spcAft>
                <a:spcPts val="0"/>
              </a:spcAft>
              <a:buClr>
                <a:schemeClr val="dk1"/>
              </a:buClr>
              <a:buSzPts val="1200"/>
              <a:buFont typeface="Times New Roman"/>
              <a:buChar char="•"/>
            </a:pPr>
            <a:r>
              <a:rPr i="1" lang="en-US"/>
              <a:t>Scouts BSA Requirements, </a:t>
            </a:r>
            <a:r>
              <a:rPr lang="en-US"/>
              <a:t>No. 33216</a:t>
            </a:r>
            <a:endParaRPr/>
          </a:p>
          <a:p>
            <a:pPr indent="0" lvl="0" marL="0" rtl="0" algn="l">
              <a:spcBef>
                <a:spcPts val="360"/>
              </a:spcBef>
              <a:spcAft>
                <a:spcPts val="0"/>
              </a:spcAft>
              <a:buClr>
                <a:schemeClr val="dk1"/>
              </a:buClr>
              <a:buSzPts val="1200"/>
              <a:buFont typeface="Times New Roman"/>
              <a:buChar char="•"/>
            </a:pPr>
            <a:r>
              <a:rPr lang="en-US"/>
              <a:t>A few merit badge pamphlets (at least one that is Eagle-required)</a:t>
            </a:r>
            <a:endParaRPr/>
          </a:p>
          <a:p>
            <a:pPr indent="0" lvl="0" marL="0" rtl="0" algn="l">
              <a:spcBef>
                <a:spcPts val="360"/>
              </a:spcBef>
              <a:spcAft>
                <a:spcPts val="0"/>
              </a:spcAft>
              <a:buClr>
                <a:schemeClr val="dk1"/>
              </a:buClr>
              <a:buSzPts val="1200"/>
              <a:buFont typeface="Times New Roman"/>
              <a:buChar char="•"/>
            </a:pPr>
            <a:r>
              <a:rPr lang="en-US"/>
              <a:t>Application for Merit Badge (blue card), No. 34124</a:t>
            </a:r>
            <a:endParaRPr/>
          </a:p>
          <a:p>
            <a:pPr indent="0" lvl="0" marL="0" rtl="0" algn="l">
              <a:spcBef>
                <a:spcPts val="360"/>
              </a:spcBef>
              <a:spcAft>
                <a:spcPts val="0"/>
              </a:spcAft>
              <a:buClr>
                <a:schemeClr val="dk1"/>
              </a:buClr>
              <a:buSzPts val="1200"/>
              <a:buFont typeface="Times New Roman"/>
              <a:buChar char="•"/>
            </a:pPr>
            <a:r>
              <a:rPr lang="en-US"/>
              <a:t>Merit Badge Counselor Information form, No. 34405</a:t>
            </a:r>
            <a:endParaRPr/>
          </a:p>
          <a:p>
            <a:pPr indent="0" lvl="0" marL="0" rtl="0" algn="l">
              <a:spcBef>
                <a:spcPts val="360"/>
              </a:spcBef>
              <a:spcAft>
                <a:spcPts val="0"/>
              </a:spcAft>
              <a:buClr>
                <a:schemeClr val="dk1"/>
              </a:buClr>
              <a:buSzPts val="1200"/>
              <a:buFont typeface="Times New Roman"/>
              <a:buChar char="•"/>
            </a:pPr>
            <a:r>
              <a:rPr lang="en-US"/>
              <a:t>BSA Adult Application, No. 524-501</a:t>
            </a:r>
            <a:endParaRPr/>
          </a:p>
          <a:p>
            <a:pPr indent="0" lvl="0" marL="0" rtl="0" algn="l">
              <a:spcBef>
                <a:spcPts val="360"/>
              </a:spcBef>
              <a:spcAft>
                <a:spcPts val="0"/>
              </a:spcAft>
              <a:buNone/>
            </a:pPr>
            <a:r>
              <a:rPr lang="en-US"/>
              <a:t> </a:t>
            </a:r>
            <a:endParaRPr/>
          </a:p>
          <a:p>
            <a:pPr indent="0" lvl="0" marL="0" rtl="0" algn="l">
              <a:spcBef>
                <a:spcPts val="360"/>
              </a:spcBef>
              <a:spcAft>
                <a:spcPts val="0"/>
              </a:spcAft>
              <a:buNone/>
            </a:pPr>
            <a:r>
              <a:rPr lang="en-US"/>
              <a:t>We also encourage presenters to have copies of their latest council newsletter and a handout with key council contact information, and any instructions about special certifications or training that the council advancement committee requires in order to approve counselors for specific merit badges.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 flip chart or white-board, and pens may come in handy.</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If your session will include volunteers unfamiliar with Scouting, it may be helpful to prepare signs or flip chart sheets showing the Scout Oath and Scout Law.</a:t>
            </a:r>
            <a:endParaRPr/>
          </a:p>
          <a:p>
            <a:pPr indent="0" lvl="0" marL="0" rtl="0" algn="l">
              <a:spcBef>
                <a:spcPts val="360"/>
              </a:spcBef>
              <a:spcAft>
                <a:spcPts val="0"/>
              </a:spcAft>
              <a:buNone/>
            </a:pPr>
            <a:r>
              <a:rPr lang="en-US"/>
              <a:t> </a:t>
            </a:r>
            <a:endParaRPr/>
          </a:p>
          <a:p>
            <a:pPr indent="0" lvl="0" marL="0" rtl="0" algn="l">
              <a:spcBef>
                <a:spcPts val="360"/>
              </a:spcBef>
              <a:spcAft>
                <a:spcPts val="0"/>
              </a:spcAft>
              <a:buNone/>
            </a:pPr>
            <a:r>
              <a:rPr lang="en-US"/>
              <a:t>The National Advancement Team welcomes any and all feedback through advancement.team@scouting.org, but would ask that questions and concerns first be shared with local district and council volunteer or professional advancement administrators.</a:t>
            </a:r>
            <a:endParaRPr/>
          </a:p>
          <a:p>
            <a:pPr indent="0" lvl="0" marL="0" rtl="0" algn="l">
              <a:spcBef>
                <a:spcPts val="360"/>
              </a:spcBef>
              <a:spcAft>
                <a:spcPts val="0"/>
              </a:spcAft>
              <a:buNone/>
            </a:pPr>
            <a:r>
              <a:rPr lang="en-US"/>
              <a:t> </a:t>
            </a:r>
            <a:endParaRPr/>
          </a:p>
        </p:txBody>
      </p:sp>
      <p:sp>
        <p:nvSpPr>
          <p:cNvPr id="30" name="Google Shape;30;p1: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0: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10: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In order to qualify as a merit badge counselor, prospective volunteers must have the education and skills needed to provide instruction and to evaluate performance. It is also important they are older than the Scouts and are able to set that positive example. This calls for both good rapport and good character.</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These are the </a:t>
            </a:r>
            <a:r>
              <a:rPr i="1" lang="en-US" u="sng"/>
              <a:t>only</a:t>
            </a:r>
            <a:r>
              <a:rPr lang="en-US"/>
              <a:t> qualifications the BSA National Council places on merit badge counselors—regardless of the merit badge. Local councils, however, when approving counselors, may look for more, but they are not allowed to accept less.</a:t>
            </a:r>
            <a:endParaRPr/>
          </a:p>
        </p:txBody>
      </p:sp>
      <p:sp>
        <p:nvSpPr>
          <p:cNvPr id="112" name="Google Shape;112;p10: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1: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11: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The BSA considers some merit badge activities riskier than others. A list of these badges is provided in the </a:t>
            </a:r>
            <a:r>
              <a:rPr i="1" lang="en-US"/>
              <a:t>Guide to Advancement</a:t>
            </a:r>
            <a:r>
              <a:rPr lang="en-US"/>
              <a:t>, topic 7.0.1.1, </a:t>
            </a:r>
            <a:r>
              <a:rPr lang="en-US">
                <a:latin typeface="Arial"/>
                <a:ea typeface="Arial"/>
                <a:cs typeface="Arial"/>
                <a:sym typeface="Arial"/>
              </a:rPr>
              <a:t>“</a:t>
            </a:r>
            <a:r>
              <a:rPr lang="en-US"/>
              <a:t>Qualifications of Counselors;</a:t>
            </a:r>
            <a:r>
              <a:rPr lang="en-US">
                <a:latin typeface="Arial"/>
                <a:ea typeface="Arial"/>
                <a:cs typeface="Arial"/>
                <a:sym typeface="Arial"/>
              </a:rPr>
              <a:t>”</a:t>
            </a:r>
            <a:r>
              <a:rPr lang="en-US"/>
              <a:t> along with the specific qualifications required of those supervising the activities. For example, most of the requirements for the shooting sports merit badges require BSA National Camp School or National Rifle Association certification; and scuba diving activities must be presented by a trained instructor sanctioned by an agency such as PADI, the Professional Association of Diving Instructors. Of course, for the aquatics badges, all Swimming and watercraft activities must be offered in accordance with BSA Safe Swim Defense and BSA Safety Afloat, respectively.</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If the merit badge counselor does not meet the specific qualifications listed, then he or she may use the services of others who do meet them. This is supported in topic 7.0.3.2 of the </a:t>
            </a:r>
            <a:r>
              <a:rPr i="1" lang="en-US"/>
              <a:t>Guide to Advancement, </a:t>
            </a:r>
            <a:r>
              <a:rPr lang="en-US"/>
              <a:t>where it says, </a:t>
            </a:r>
            <a:r>
              <a:rPr lang="en-US">
                <a:latin typeface="Arial"/>
                <a:ea typeface="Arial"/>
                <a:cs typeface="Arial"/>
                <a:sym typeface="Arial"/>
              </a:rPr>
              <a:t>“</a:t>
            </a:r>
            <a:r>
              <a:rPr lang="en-US"/>
              <a:t>It is permissible for guest speakers, guest experts, or others who are not merit badge counselors to assist in the counseling process.</a:t>
            </a:r>
            <a:r>
              <a:rPr lang="en-US">
                <a:latin typeface="Arial"/>
                <a:ea typeface="Arial"/>
                <a:cs typeface="Arial"/>
                <a:sym typeface="Arial"/>
              </a:rPr>
              <a:t>”</a:t>
            </a:r>
            <a:endParaRPr/>
          </a:p>
          <a:p>
            <a:pPr indent="0" lvl="0" marL="0" rtl="0" algn="l">
              <a:spcBef>
                <a:spcPts val="360"/>
              </a:spcBef>
              <a:spcAft>
                <a:spcPts val="0"/>
              </a:spcAft>
              <a:buNone/>
            </a:pPr>
            <a:r>
              <a:t/>
            </a:r>
            <a:endParaRPr/>
          </a:p>
          <a:p>
            <a:pPr indent="0" lvl="0" marL="0" rtl="0" algn="l">
              <a:lnSpc>
                <a:spcPct val="80000"/>
              </a:lnSpc>
              <a:spcBef>
                <a:spcPts val="360"/>
              </a:spcBef>
              <a:spcAft>
                <a:spcPts val="0"/>
              </a:spcAft>
              <a:buNone/>
            </a:pPr>
            <a:r>
              <a:rPr lang="en-US"/>
              <a:t>As a side note, it must be remembered that any activities that take place within the merit badge program must be conducted in accordance with the </a:t>
            </a:r>
            <a:r>
              <a:rPr i="1" lang="en-US"/>
              <a:t>Guide to Safe Scouting</a:t>
            </a:r>
            <a:r>
              <a:rPr lang="en-US"/>
              <a:t>.</a:t>
            </a:r>
            <a:endParaRPr/>
          </a:p>
          <a:p>
            <a:pPr indent="0" lvl="0" marL="0" rtl="0" algn="l">
              <a:lnSpc>
                <a:spcPct val="80000"/>
              </a:lnSpc>
              <a:spcBef>
                <a:spcPts val="360"/>
              </a:spcBef>
              <a:spcAft>
                <a:spcPts val="0"/>
              </a:spcAft>
              <a:buNone/>
            </a:pPr>
            <a:r>
              <a:t/>
            </a:r>
            <a:endParaRPr/>
          </a:p>
          <a:p>
            <a:pPr indent="0" lvl="0" marL="0" marR="0" rtl="0" algn="l">
              <a:lnSpc>
                <a:spcPct val="80000"/>
              </a:lnSpc>
              <a:spcBef>
                <a:spcPts val="360"/>
              </a:spcBef>
              <a:spcAft>
                <a:spcPts val="0"/>
              </a:spcAft>
              <a:buClr>
                <a:schemeClr val="dk1"/>
              </a:buClr>
              <a:buSzPts val="1200"/>
              <a:buFont typeface="Times New Roman"/>
              <a:buNone/>
            </a:pPr>
            <a:r>
              <a:rPr i="1" lang="en-US"/>
              <a:t>[If you are asked, the </a:t>
            </a:r>
            <a:r>
              <a:rPr lang="en-US"/>
              <a:t>Guide to Safe Scouting </a:t>
            </a:r>
            <a:r>
              <a:rPr i="1" lang="en-US"/>
              <a:t>is available </a:t>
            </a:r>
            <a:r>
              <a:rPr i="1" lang="en-US" u="sng"/>
              <a:t>at www.scouting.org/health-and-safety/gss/toc/; Aquatics </a:t>
            </a:r>
            <a:r>
              <a:rPr i="1" lang="en-US"/>
              <a:t>: </a:t>
            </a:r>
            <a:r>
              <a:rPr i="0" lang="en-US" u="sng"/>
              <a:t>www.scouting.org/health-and-safety/gss/gss02</a:t>
            </a:r>
            <a:r>
              <a:rPr i="1" lang="en-US"/>
              <a:t>; </a:t>
            </a:r>
            <a:r>
              <a:rPr lang="en-US" sz="1200">
                <a:solidFill>
                  <a:schemeClr val="dk1"/>
                </a:solidFill>
                <a:latin typeface="Times New Roman"/>
                <a:ea typeface="Times New Roman"/>
                <a:cs typeface="Times New Roman"/>
                <a:sym typeface="Times New Roman"/>
              </a:rPr>
              <a:t> the URL for shooting sports and climbing is</a:t>
            </a:r>
            <a:r>
              <a:rPr lang="en-US" sz="1200" u="none">
                <a:solidFill>
                  <a:schemeClr val="dk1"/>
                </a:solidFill>
                <a:latin typeface="Times New Roman"/>
                <a:ea typeface="Times New Roman"/>
                <a:cs typeface="Times New Roman"/>
                <a:sym typeface="Times New Roman"/>
              </a:rPr>
              <a:t>: </a:t>
            </a:r>
            <a:r>
              <a:rPr lang="en-US" sz="1200" u="none">
                <a:solidFill>
                  <a:srgbClr val="0070C0"/>
                </a:solidFill>
                <a:latin typeface="Times New Roman"/>
                <a:ea typeface="Times New Roman"/>
                <a:cs typeface="Times New Roman"/>
                <a:sym typeface="Times New Roman"/>
              </a:rPr>
              <a:t>https://www.scouting.org/health-and-safety/gss/gss08/#a</a:t>
            </a:r>
            <a:r>
              <a:rPr lang="en-US" sz="1200" u="none">
                <a:solidFill>
                  <a:schemeClr val="dk1"/>
                </a:solidFill>
                <a:latin typeface="Times New Roman"/>
                <a:ea typeface="Times New Roman"/>
                <a:cs typeface="Times New Roman"/>
                <a:sym typeface="Times New Roman"/>
              </a:rPr>
              <a:t>; and </a:t>
            </a:r>
            <a:r>
              <a:rPr lang="en-US" sz="1200">
                <a:solidFill>
                  <a:schemeClr val="dk1"/>
                </a:solidFill>
                <a:latin typeface="Times New Roman"/>
                <a:ea typeface="Times New Roman"/>
                <a:cs typeface="Times New Roman"/>
                <a:sym typeface="Times New Roman"/>
              </a:rPr>
              <a:t>for Winter Sports, the URL is:  </a:t>
            </a:r>
            <a:r>
              <a:rPr lang="en-US" sz="1200" u="sng">
                <a:solidFill>
                  <a:srgbClr val="003AFA"/>
                </a:solidFill>
                <a:latin typeface="Times New Roman"/>
                <a:ea typeface="Times New Roman"/>
                <a:cs typeface="Times New Roman"/>
                <a:sym typeface="Times New Roman"/>
              </a:rPr>
              <a:t>https://www.scouting.org/health-and-safety/gss/gss12/#b</a:t>
            </a:r>
            <a:r>
              <a:rPr lang="en-US" sz="1200">
                <a:solidFill>
                  <a:srgbClr val="003AFA"/>
                </a:solidFill>
                <a:latin typeface="Times New Roman"/>
                <a:ea typeface="Times New Roman"/>
                <a:cs typeface="Times New Roman"/>
                <a:sym typeface="Times New Roman"/>
              </a:rPr>
              <a:t>.</a:t>
            </a:r>
            <a:endParaRPr/>
          </a:p>
          <a:p>
            <a:pPr indent="0" lvl="0" marL="0" rtl="0" algn="l">
              <a:lnSpc>
                <a:spcPct val="80000"/>
              </a:lnSpc>
              <a:spcBef>
                <a:spcPts val="360"/>
              </a:spcBef>
              <a:spcAft>
                <a:spcPts val="0"/>
              </a:spcAft>
              <a:buNone/>
            </a:pPr>
            <a:r>
              <a:t/>
            </a:r>
            <a:endParaRPr i="1"/>
          </a:p>
          <a:p>
            <a:pPr indent="0" lvl="0" marL="0" rtl="0" algn="l">
              <a:lnSpc>
                <a:spcPct val="80000"/>
              </a:lnSpc>
              <a:spcBef>
                <a:spcPts val="360"/>
              </a:spcBef>
              <a:spcAft>
                <a:spcPts val="0"/>
              </a:spcAft>
              <a:buNone/>
            </a:pPr>
            <a:r>
              <a:t/>
            </a:r>
            <a:endParaRPr i="1"/>
          </a:p>
          <a:p>
            <a:pPr indent="0" lvl="0" marL="0" rtl="0" algn="l">
              <a:lnSpc>
                <a:spcPct val="80000"/>
              </a:lnSpc>
              <a:spcBef>
                <a:spcPts val="360"/>
              </a:spcBef>
              <a:spcAft>
                <a:spcPts val="0"/>
              </a:spcAft>
              <a:buNone/>
            </a:pPr>
            <a:r>
              <a:t/>
            </a:r>
            <a:endParaRPr i="1"/>
          </a:p>
        </p:txBody>
      </p:sp>
      <p:sp>
        <p:nvSpPr>
          <p:cNvPr id="121" name="Google Shape;121;p11: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2: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9" name="Google Shape;139;p12: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i="1" lang="en-US"/>
              <a:t>[Note to the presenter: We anticipate most of your participants will already be registered and approved as merit badge counselors. For others who may be attending to discover if counseling is a good fit, it would be helpful to have information about local council procedures on hand.]</a:t>
            </a:r>
            <a:endParaRPr/>
          </a:p>
          <a:p>
            <a:pPr indent="0" lvl="0" marL="0" rtl="0" algn="l">
              <a:spcBef>
                <a:spcPts val="360"/>
              </a:spcBef>
              <a:spcAft>
                <a:spcPts val="0"/>
              </a:spcAft>
              <a:buNone/>
            </a:pPr>
            <a:r>
              <a:t/>
            </a:r>
            <a:endParaRPr i="1"/>
          </a:p>
          <a:p>
            <a:pPr indent="0" lvl="0" marL="0" rtl="0" algn="l">
              <a:spcBef>
                <a:spcPts val="360"/>
              </a:spcBef>
              <a:spcAft>
                <a:spcPts val="0"/>
              </a:spcAft>
              <a:buNone/>
            </a:pPr>
            <a:r>
              <a:rPr lang="en-US"/>
              <a:t>You must submit an adult application for registration with your local council as a merit badge counselor. This must be done even if you</a:t>
            </a:r>
            <a:r>
              <a:rPr lang="en-US">
                <a:latin typeface="Arial"/>
                <a:ea typeface="Arial"/>
                <a:cs typeface="Arial"/>
                <a:sym typeface="Arial"/>
              </a:rPr>
              <a:t>’</a:t>
            </a:r>
            <a:r>
              <a:rPr lang="en-US"/>
              <a:t>re already registered in another position. You must complete a new registration form in order to serve. Be sure to use position code 42.</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This goes for merit badge counselors working at summer camp or at merit badge </a:t>
            </a:r>
            <a:r>
              <a:rPr lang="en-US">
                <a:latin typeface="Arial"/>
                <a:ea typeface="Arial"/>
                <a:cs typeface="Arial"/>
                <a:sym typeface="Arial"/>
              </a:rPr>
              <a:t>“</a:t>
            </a:r>
            <a:r>
              <a:rPr lang="en-US"/>
              <a:t>colleges,</a:t>
            </a:r>
            <a:r>
              <a:rPr lang="en-US">
                <a:latin typeface="Arial"/>
                <a:ea typeface="Arial"/>
                <a:cs typeface="Arial"/>
                <a:sym typeface="Arial"/>
              </a:rPr>
              <a:t>”</a:t>
            </a:r>
            <a:r>
              <a:rPr lang="en-US"/>
              <a:t> </a:t>
            </a:r>
            <a:r>
              <a:rPr lang="en-US">
                <a:latin typeface="Arial"/>
                <a:ea typeface="Arial"/>
                <a:cs typeface="Arial"/>
                <a:sym typeface="Arial"/>
              </a:rPr>
              <a:t>“</a:t>
            </a:r>
            <a:r>
              <a:rPr lang="en-US"/>
              <a:t>fairs,</a:t>
            </a:r>
            <a:r>
              <a:rPr lang="en-US">
                <a:latin typeface="Arial"/>
                <a:ea typeface="Arial"/>
                <a:cs typeface="Arial"/>
                <a:sym typeface="Arial"/>
              </a:rPr>
              <a:t>”</a:t>
            </a:r>
            <a:r>
              <a:rPr lang="en-US"/>
              <a:t> or </a:t>
            </a:r>
            <a:r>
              <a:rPr lang="en-US">
                <a:latin typeface="Arial"/>
                <a:ea typeface="Arial"/>
                <a:cs typeface="Arial"/>
                <a:sym typeface="Arial"/>
              </a:rPr>
              <a:t>“</a:t>
            </a:r>
            <a:r>
              <a:rPr lang="en-US"/>
              <a:t>midways</a:t>
            </a:r>
            <a:r>
              <a:rPr lang="en-US">
                <a:latin typeface="Arial"/>
                <a:ea typeface="Arial"/>
                <a:cs typeface="Arial"/>
                <a:sym typeface="Arial"/>
              </a:rPr>
              <a:t>”</a:t>
            </a:r>
            <a:r>
              <a:rPr lang="en-US"/>
              <a:t> as well. There are no exceptions. This is important because of the resulting background check that occurs upon registration.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Local councils establish the procedure for submitting applications. </a:t>
            </a:r>
            <a:r>
              <a:rPr i="1" lang="en-US"/>
              <a:t>[Explain the procedures for the council(s) with participants involved in this session]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cost to register is </a:t>
            </a:r>
            <a:r>
              <a:rPr i="1" lang="en-US"/>
              <a:t>zero</a:t>
            </a:r>
            <a:r>
              <a:rPr lang="en-US"/>
              <a:t> dollars. That</a:t>
            </a:r>
            <a:r>
              <a:rPr lang="en-US">
                <a:latin typeface="Arial"/>
                <a:ea typeface="Arial"/>
                <a:cs typeface="Arial"/>
                <a:sym typeface="Arial"/>
              </a:rPr>
              <a:t>’</a:t>
            </a:r>
            <a:r>
              <a:rPr lang="en-US"/>
              <a:t>s right, it is </a:t>
            </a:r>
            <a:r>
              <a:rPr i="1" lang="en-US"/>
              <a:t>free!</a:t>
            </a:r>
            <a:endParaRPr i="1"/>
          </a:p>
        </p:txBody>
      </p:sp>
      <p:sp>
        <p:nvSpPr>
          <p:cNvPr id="140" name="Google Shape;140;p12: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3: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 name="Google Shape;147;p13: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Here are the forms that merit badge counselors submit. The first is the standard BSA adult application form and the other is the Merit Badge Counselor Information sheet that lists each badge the counselor wishes to counsel. This is the form upon which the council bases its approval of a counselor.</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The Merit Badge Counselor Information sheet is where counselors have the opportunity to describe their skills and education related to each badge they wish to counsel. The description could include college degrees, formal training, various certifications, jobs held, specific life experiences, and so forth.</a:t>
            </a:r>
            <a:endParaRPr/>
          </a:p>
          <a:p>
            <a:pPr indent="0" lvl="0" marL="0" rtl="0" algn="l">
              <a:spcBef>
                <a:spcPts val="438"/>
              </a:spcBef>
              <a:spcAft>
                <a:spcPts val="0"/>
              </a:spcAft>
              <a:buClr>
                <a:schemeClr val="dk1"/>
              </a:buClr>
              <a:buSzPts val="1200"/>
              <a:buFont typeface="Arial"/>
              <a:buNone/>
            </a:pPr>
            <a:r>
              <a:t/>
            </a:r>
            <a:endParaRPr/>
          </a:p>
          <a:p>
            <a:pPr indent="0" lvl="0" marL="0" rtl="0" algn="l">
              <a:spcBef>
                <a:spcPts val="438"/>
              </a:spcBef>
              <a:spcAft>
                <a:spcPts val="0"/>
              </a:spcAft>
              <a:buClr>
                <a:schemeClr val="dk1"/>
              </a:buClr>
              <a:buSzPts val="1200"/>
              <a:buFont typeface="Arial"/>
              <a:buNone/>
            </a:pPr>
            <a:r>
              <a:rPr lang="en-US"/>
              <a:t>Multiple forms may be used if counselors are applying to counsel more badges than will fit on just one form. This same form is used if a counselor wishes to add or remove merit badges when it comes time to reregister.</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Note that the National Council has established no limit on the number of merit badges for which one may be approved to counsel except to the extent that a person lacks skills and education in the given subjects. But that said, it is permissible for councils to limit the number of badges as a method to assure that only those with sufficient skills and education are approved</a:t>
            </a:r>
            <a:r>
              <a:rPr lang="en-US">
                <a:solidFill>
                  <a:srgbClr val="FF0000"/>
                </a:solidFill>
              </a:rPr>
              <a:t>.</a:t>
            </a:r>
            <a:r>
              <a:rPr lang="en-US"/>
              <a:t> It is not advised that there be a hard and fast rule, however, such as no more than 10 badges to a counselor. It is better to be flexible in order to be sure there are adequate counselors for all the badges.</a:t>
            </a:r>
            <a:endParaRPr/>
          </a:p>
        </p:txBody>
      </p:sp>
      <p:sp>
        <p:nvSpPr>
          <p:cNvPr id="148" name="Google Shape;148;p13: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4: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14: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Before working with Scouts, counselors must complete Youth Protection training. The online course is available by logging into myscouting.org. Counselors, who live in states that require face-to-face, instructor-led training, are encouraged to contact their local councils for training dates and times. Be sure to check your state’s laws regarding youth protection.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When completing the course, volunteers should attach a copy of their certificate to their adult registration application and information sheet, and follow council guidelines for submitting these documents.</a:t>
            </a:r>
            <a:endParaRPr/>
          </a:p>
        </p:txBody>
      </p:sp>
      <p:sp>
        <p:nvSpPr>
          <p:cNvPr id="159" name="Google Shape;159;p14: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15: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When you submit your adult application and information sheet, your council advancement committee has the responsibility to review and approve your service as a counselor. Merit badge counselors must be approved for each badge they plan to counsel.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council will do a background check, ensure your Youth Protection certification is on file, and check additional certifications if the council requires them. Remember, your Youth Protection training must be renewed  at least every two years.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Just as with any other registered BSA volunteer, merit badge counselors must re-register annually. The local council establishes the procedure for this process, and it may be as simple as confirming a desire to remain a counselor. The re-registration process as spelled out in the </a:t>
            </a:r>
            <a:r>
              <a:rPr i="1" lang="en-US"/>
              <a:t>Guide to Advancement</a:t>
            </a:r>
            <a:r>
              <a:rPr lang="en-US"/>
              <a:t> under topic 7.0.1.5, includes the opportunity to update contact information and the merit badges to be counseled during the coming year, as well as a reminder to renew Youth Protection training if it has expired.</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As a merit badge counselor, you may request that you work only with selected units (see the </a:t>
            </a:r>
            <a:r>
              <a:rPr i="1" lang="en-US"/>
              <a:t>Guide to Advancement, </a:t>
            </a:r>
            <a:r>
              <a:rPr lang="en-US"/>
              <a:t>topic 7.0.2.3). We urge you, however, to leave yourself open to all. In this way you allow more Scouts to broaden their horizons and work with people outside their own units.</a:t>
            </a:r>
            <a:endParaRPr/>
          </a:p>
          <a:p>
            <a:pPr indent="0" lvl="0" marL="0" rtl="0" algn="l">
              <a:spcBef>
                <a:spcPts val="360"/>
              </a:spcBef>
              <a:spcAft>
                <a:spcPts val="0"/>
              </a:spcAft>
              <a:buNone/>
            </a:pPr>
            <a:r>
              <a:t/>
            </a:r>
            <a:endParaRPr/>
          </a:p>
          <a:p>
            <a:pPr indent="0" lvl="0" marL="0" rtl="0" algn="l">
              <a:spcBef>
                <a:spcPts val="360"/>
              </a:spcBef>
              <a:spcAft>
                <a:spcPts val="0"/>
              </a:spcAft>
              <a:buNone/>
            </a:pPr>
            <a:r>
              <a:rPr i="1" lang="en-US"/>
              <a:t>[Note to presenter: This is a good place to cover any local council procedures as appropriate.]</a:t>
            </a:r>
            <a:endParaRPr/>
          </a:p>
          <a:p>
            <a:pPr indent="0" lvl="0" marL="0" rtl="0" algn="l">
              <a:spcBef>
                <a:spcPts val="360"/>
              </a:spcBef>
              <a:spcAft>
                <a:spcPts val="0"/>
              </a:spcAft>
              <a:buNone/>
            </a:pPr>
            <a:r>
              <a:t/>
            </a:r>
            <a:endParaRPr/>
          </a:p>
        </p:txBody>
      </p:sp>
      <p:sp>
        <p:nvSpPr>
          <p:cNvPr id="173" name="Google Shape;173;p15: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p16: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In review, here</a:t>
            </a:r>
            <a:r>
              <a:rPr lang="en-US">
                <a:latin typeface="Arial"/>
                <a:ea typeface="Arial"/>
                <a:cs typeface="Arial"/>
                <a:sym typeface="Arial"/>
              </a:rPr>
              <a:t>’</a:t>
            </a:r>
            <a:r>
              <a:rPr lang="en-US"/>
              <a:t>s a chart that outlines the process the BSA considers the best approach to getting the most out of the merit badge program. </a:t>
            </a:r>
            <a:endParaRPr/>
          </a:p>
          <a:p>
            <a:pPr indent="0" lvl="0" marL="0" rtl="0" algn="l">
              <a:spcBef>
                <a:spcPts val="360"/>
              </a:spcBef>
              <a:spcAft>
                <a:spcPts val="0"/>
              </a:spcAft>
              <a:buNone/>
            </a:pPr>
            <a:r>
              <a:t/>
            </a:r>
            <a:endParaRPr/>
          </a:p>
          <a:p>
            <a:pPr indent="0" lvl="0" marL="0" rtl="0" algn="l">
              <a:spcBef>
                <a:spcPts val="360"/>
              </a:spcBef>
              <a:spcAft>
                <a:spcPts val="0"/>
              </a:spcAft>
              <a:buNone/>
            </a:pPr>
            <a:r>
              <a:rPr i="1" lang="en-US"/>
              <a:t>[Note to presenter: Give participants a chance to review the chart and invite them to ask questions.]</a:t>
            </a:r>
            <a:endParaRPr/>
          </a:p>
        </p:txBody>
      </p:sp>
      <p:sp>
        <p:nvSpPr>
          <p:cNvPr id="181" name="Google Shape;181;p16: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 name="Google Shape;213;p17: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The unit leader</a:t>
            </a:r>
            <a:r>
              <a:rPr lang="en-US">
                <a:latin typeface="Arial"/>
                <a:ea typeface="Arial"/>
                <a:cs typeface="Arial"/>
                <a:sym typeface="Arial"/>
              </a:rPr>
              <a:t>’</a:t>
            </a:r>
            <a:r>
              <a:rPr lang="en-US"/>
              <a:t>s signature is required on the application before the Scout begins working with the merit badge counselor. This does </a:t>
            </a:r>
            <a:r>
              <a:rPr i="1" lang="en-US"/>
              <a:t>not</a:t>
            </a:r>
            <a:r>
              <a:rPr lang="en-US"/>
              <a:t> mean the Scout must wait for the signature to begin work on the merit badge itself. For example, past campouts count for the Camping merit badge, and coins and stamps already collected count for those badges.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unit leader</a:t>
            </a:r>
            <a:r>
              <a:rPr lang="en-US">
                <a:latin typeface="Arial"/>
                <a:ea typeface="Arial"/>
                <a:cs typeface="Arial"/>
                <a:sym typeface="Arial"/>
              </a:rPr>
              <a:t>’</a:t>
            </a:r>
            <a:r>
              <a:rPr lang="en-US"/>
              <a:t>s signature does not necessarily indicate approval. It merely shows that the Scout and the unit leader have had a discussion about the badge and that the unit leader has recommended at least one registered merit badge counselor.</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What do you do if a Scout shows up without a signature on the blue card? Ask them where they got the card. If the Scout indicates the unit leader knew of their desire to begin working on the badge, but forgot to sign—or if there are other compelling extenuating circumstances—you may proceed with the initial session and ask the Scout to get the unit leader</a:t>
            </a:r>
            <a:r>
              <a:rPr lang="en-US">
                <a:latin typeface="Arial"/>
                <a:ea typeface="Arial"/>
                <a:cs typeface="Arial"/>
                <a:sym typeface="Arial"/>
              </a:rPr>
              <a:t>’</a:t>
            </a:r>
            <a:r>
              <a:rPr lang="en-US"/>
              <a:t>s signature prior to the next meeting.</a:t>
            </a:r>
            <a:endParaRPr/>
          </a:p>
        </p:txBody>
      </p:sp>
      <p:sp>
        <p:nvSpPr>
          <p:cNvPr id="214" name="Google Shape;214;p17: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8: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18: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At some point in the next few years, as the BSA computer systems are upgraded, it is possible the blue card will be replaced—at least in part—by an electronic process. In the meantime, the blue card is the nationally recognized merit badge record. When it is not used it can create problems as Scouts transfer to different units or to different councils, or if in the future the need arises to produce acceptable documentation of merit badges earned.</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The Scout</a:t>
            </a:r>
            <a:r>
              <a:rPr lang="en-US">
                <a:latin typeface="Arial"/>
                <a:ea typeface="Arial"/>
                <a:cs typeface="Arial"/>
                <a:sym typeface="Arial"/>
              </a:rPr>
              <a:t>’</a:t>
            </a:r>
            <a:r>
              <a:rPr lang="en-US"/>
              <a:t>s information, of course, should be completely filled in. </a:t>
            </a:r>
            <a:r>
              <a:rPr i="1" lang="en-US"/>
              <a:t>[Refer to the screen]</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The space provided in the middle portion is for listing requirements completed with date of completion and counselor</a:t>
            </a:r>
            <a:r>
              <a:rPr lang="en-US">
                <a:latin typeface="Arial"/>
                <a:ea typeface="Arial"/>
                <a:cs typeface="Arial"/>
                <a:sym typeface="Arial"/>
              </a:rPr>
              <a:t>’</a:t>
            </a:r>
            <a:r>
              <a:rPr lang="en-US"/>
              <a:t>s initials. This information is most important when one counselor is not going to be able to approve all the requirements for a particular badge. This often happens in camp settings where another counselor </a:t>
            </a:r>
            <a:r>
              <a:rPr lang="en-US">
                <a:latin typeface="Arial"/>
                <a:ea typeface="Arial"/>
                <a:cs typeface="Arial"/>
                <a:sym typeface="Arial"/>
              </a:rPr>
              <a:t>“</a:t>
            </a:r>
            <a:r>
              <a:rPr lang="en-US"/>
              <a:t>back home</a:t>
            </a:r>
            <a:r>
              <a:rPr lang="en-US">
                <a:latin typeface="Arial"/>
                <a:ea typeface="Arial"/>
                <a:cs typeface="Arial"/>
                <a:sym typeface="Arial"/>
              </a:rPr>
              <a:t>”</a:t>
            </a:r>
            <a:r>
              <a:rPr lang="en-US"/>
              <a:t> will approve requirements that could not be fulfilled at camp. Again, the blue card in this case is called a </a:t>
            </a:r>
            <a:r>
              <a:rPr lang="en-US">
                <a:latin typeface="Arial"/>
                <a:ea typeface="Arial"/>
                <a:cs typeface="Arial"/>
                <a:sym typeface="Arial"/>
              </a:rPr>
              <a:t>“</a:t>
            </a:r>
            <a:r>
              <a:rPr lang="en-US"/>
              <a:t>partial.</a:t>
            </a:r>
            <a:r>
              <a:rPr lang="en-US">
                <a:latin typeface="Arial"/>
                <a:ea typeface="Arial"/>
                <a:cs typeface="Arial"/>
                <a:sym typeface="Arial"/>
              </a:rPr>
              <a:t>”</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Partials have no expiration except the Scout's 18th birthday.</a:t>
            </a:r>
            <a:endParaRPr/>
          </a:p>
        </p:txBody>
      </p:sp>
      <p:sp>
        <p:nvSpPr>
          <p:cNvPr id="226" name="Google Shape;226;p18: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9: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p19: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The reverse side of the blue card is used to record merit badge completions and is divided into three parts:</a:t>
            </a:r>
            <a:endParaRPr/>
          </a:p>
          <a:p>
            <a:pPr indent="0" lvl="0" marL="0" rtl="0" algn="l">
              <a:spcBef>
                <a:spcPts val="360"/>
              </a:spcBef>
              <a:spcAft>
                <a:spcPts val="0"/>
              </a:spcAft>
              <a:buNone/>
            </a:pPr>
            <a:r>
              <a:t/>
            </a:r>
            <a:endParaRPr/>
          </a:p>
          <a:p>
            <a:pPr indent="0" lvl="0" marL="0" rtl="0" algn="l">
              <a:spcBef>
                <a:spcPts val="360"/>
              </a:spcBef>
              <a:spcAft>
                <a:spcPts val="0"/>
              </a:spcAft>
              <a:buClr>
                <a:schemeClr val="dk1"/>
              </a:buClr>
              <a:buSzPts val="1200"/>
              <a:buFont typeface="Times New Roman"/>
              <a:buChar char="•"/>
            </a:pPr>
            <a:r>
              <a:rPr lang="en-US"/>
              <a:t>Left section: unit leader</a:t>
            </a:r>
            <a:r>
              <a:rPr lang="en-US">
                <a:latin typeface="Arial"/>
                <a:ea typeface="Arial"/>
                <a:cs typeface="Arial"/>
                <a:sym typeface="Arial"/>
              </a:rPr>
              <a:t>’</a:t>
            </a:r>
            <a:r>
              <a:rPr lang="en-US"/>
              <a:t>s portion showing counselor</a:t>
            </a:r>
            <a:r>
              <a:rPr lang="en-US">
                <a:latin typeface="Arial"/>
                <a:ea typeface="Arial"/>
                <a:cs typeface="Arial"/>
                <a:sym typeface="Arial"/>
              </a:rPr>
              <a:t>’</a:t>
            </a:r>
            <a:r>
              <a:rPr lang="en-US"/>
              <a:t>s personal information, signature, and date merit badge was completed</a:t>
            </a:r>
            <a:endParaRPr/>
          </a:p>
          <a:p>
            <a:pPr indent="76200" lvl="0" marL="0" rtl="0" algn="l">
              <a:spcBef>
                <a:spcPts val="360"/>
              </a:spcBef>
              <a:spcAft>
                <a:spcPts val="0"/>
              </a:spcAft>
              <a:buClr>
                <a:schemeClr val="dk1"/>
              </a:buClr>
              <a:buSzPts val="1200"/>
              <a:buFont typeface="Times New Roman"/>
              <a:buNone/>
            </a:pPr>
            <a:r>
              <a:t/>
            </a:r>
            <a:endParaRPr/>
          </a:p>
          <a:p>
            <a:pPr indent="0" lvl="0" marL="0" rtl="0" algn="l">
              <a:spcBef>
                <a:spcPts val="360"/>
              </a:spcBef>
              <a:spcAft>
                <a:spcPts val="0"/>
              </a:spcAft>
              <a:buClr>
                <a:schemeClr val="dk1"/>
              </a:buClr>
              <a:buSzPts val="1200"/>
              <a:buFont typeface="Times New Roman"/>
              <a:buChar char="•"/>
            </a:pPr>
            <a:r>
              <a:rPr lang="en-US"/>
              <a:t>Middle section: Scout</a:t>
            </a:r>
            <a:r>
              <a:rPr lang="en-US">
                <a:latin typeface="Arial"/>
                <a:ea typeface="Arial"/>
                <a:cs typeface="Arial"/>
                <a:sym typeface="Arial"/>
              </a:rPr>
              <a:t>’</a:t>
            </a:r>
            <a:r>
              <a:rPr lang="en-US"/>
              <a:t>s portion listing when the merit badge was completed and their counselor</a:t>
            </a:r>
            <a:r>
              <a:rPr lang="en-US">
                <a:latin typeface="Arial"/>
                <a:ea typeface="Arial"/>
                <a:cs typeface="Arial"/>
                <a:sym typeface="Arial"/>
              </a:rPr>
              <a:t>’</a:t>
            </a:r>
            <a:r>
              <a:rPr lang="en-US"/>
              <a:t>s and unit leader</a:t>
            </a:r>
            <a:r>
              <a:rPr lang="en-US">
                <a:latin typeface="Arial"/>
                <a:ea typeface="Arial"/>
                <a:cs typeface="Arial"/>
                <a:sym typeface="Arial"/>
              </a:rPr>
              <a:t>’</a:t>
            </a:r>
            <a:r>
              <a:rPr lang="en-US"/>
              <a:t>s signatures</a:t>
            </a:r>
            <a:endParaRPr/>
          </a:p>
          <a:p>
            <a:pPr indent="76200" lvl="0" marL="0" rtl="0" algn="l">
              <a:spcBef>
                <a:spcPts val="360"/>
              </a:spcBef>
              <a:spcAft>
                <a:spcPts val="0"/>
              </a:spcAft>
              <a:buClr>
                <a:schemeClr val="dk1"/>
              </a:buClr>
              <a:buSzPts val="1200"/>
              <a:buFont typeface="Times New Roman"/>
              <a:buNone/>
            </a:pPr>
            <a:r>
              <a:t/>
            </a:r>
            <a:endParaRPr/>
          </a:p>
          <a:p>
            <a:pPr indent="0" lvl="0" marL="0" rtl="0" algn="l">
              <a:spcBef>
                <a:spcPts val="360"/>
              </a:spcBef>
              <a:spcAft>
                <a:spcPts val="0"/>
              </a:spcAft>
              <a:buClr>
                <a:schemeClr val="dk1"/>
              </a:buClr>
              <a:buSzPts val="1200"/>
              <a:buFont typeface="Times New Roman"/>
              <a:buChar char="•"/>
            </a:pPr>
            <a:r>
              <a:rPr lang="en-US"/>
              <a:t>Right section: counselor</a:t>
            </a:r>
            <a:r>
              <a:rPr lang="en-US">
                <a:latin typeface="Arial"/>
                <a:ea typeface="Arial"/>
                <a:cs typeface="Arial"/>
                <a:sym typeface="Arial"/>
              </a:rPr>
              <a:t>’</a:t>
            </a:r>
            <a:r>
              <a:rPr lang="en-US"/>
              <a:t>s portion showing Scout</a:t>
            </a:r>
            <a:r>
              <a:rPr lang="en-US">
                <a:latin typeface="Arial"/>
                <a:ea typeface="Arial"/>
                <a:cs typeface="Arial"/>
                <a:sym typeface="Arial"/>
              </a:rPr>
              <a:t>’</a:t>
            </a:r>
            <a:r>
              <a:rPr lang="en-US"/>
              <a:t>s name, unit number, and date merit badge was completed</a:t>
            </a:r>
            <a:endParaRPr/>
          </a:p>
          <a:p>
            <a:pPr indent="0" lvl="0" marL="0" rtl="0" algn="l">
              <a:spcBef>
                <a:spcPts val="360"/>
              </a:spcBef>
              <a:spcAft>
                <a:spcPts val="0"/>
              </a:spcAft>
              <a:buNone/>
            </a:pPr>
            <a:r>
              <a:rPr lang="en-US"/>
              <a:t> </a:t>
            </a:r>
            <a:endParaRPr/>
          </a:p>
          <a:p>
            <a:pPr indent="0" lvl="0" marL="0" rtl="0" algn="l">
              <a:spcBef>
                <a:spcPts val="360"/>
              </a:spcBef>
              <a:spcAft>
                <a:spcPts val="0"/>
              </a:spcAft>
              <a:buNone/>
            </a:pPr>
            <a:r>
              <a:rPr lang="en-US"/>
              <a:t>The counselor should retain his or her portion for at least one year in case a question is raised later. The Scout should treat their portion as a keepsake, and hold on to it as proof they earned the badge. The unit leader</a:t>
            </a:r>
            <a:r>
              <a:rPr lang="en-US">
                <a:latin typeface="Arial"/>
                <a:ea typeface="Arial"/>
                <a:cs typeface="Arial"/>
                <a:sym typeface="Arial"/>
              </a:rPr>
              <a:t>’</a:t>
            </a:r>
            <a:r>
              <a:rPr lang="en-US"/>
              <a:t>s portion should remain with the unit.</a:t>
            </a:r>
            <a:endParaRPr/>
          </a:p>
        </p:txBody>
      </p:sp>
      <p:sp>
        <p:nvSpPr>
          <p:cNvPr id="240" name="Google Shape;240;p19: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2: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 name="Google Shape;38;p2: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i="1" lang="en-US"/>
              <a:t>[Presenter Notes:  Ask participants to review this slide and then invite them to bring up any specific details or issues they would like to be sure are addressed. List these on a flip chart or white-board. At the end of the session you can go back and pick up any topics that were not covered.]</a:t>
            </a:r>
            <a:endParaRPr/>
          </a:p>
        </p:txBody>
      </p:sp>
      <p:sp>
        <p:nvSpPr>
          <p:cNvPr id="39" name="Google Shape;39;p2: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0: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20: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As a counselor you have several duties that hopefully will lead to approving a merit badge.</a:t>
            </a:r>
            <a:endParaRPr/>
          </a:p>
          <a:p>
            <a:pPr indent="0" lvl="0" marL="0" rtl="0" algn="l">
              <a:spcBef>
                <a:spcPts val="360"/>
              </a:spcBef>
              <a:spcAft>
                <a:spcPts val="0"/>
              </a:spcAft>
              <a:buNone/>
            </a:pPr>
            <a:r>
              <a:t/>
            </a:r>
            <a:endParaRPr/>
          </a:p>
          <a:p>
            <a:pPr indent="0" lvl="0" marL="0" rtl="0" algn="l">
              <a:spcBef>
                <a:spcPts val="360"/>
              </a:spcBef>
              <a:spcAft>
                <a:spcPts val="0"/>
              </a:spcAft>
              <a:buNone/>
            </a:pPr>
            <a:r>
              <a:rPr i="1" lang="en-US"/>
              <a:t>After reviewing the signed blue card, </a:t>
            </a:r>
            <a:r>
              <a:rPr lang="en-US"/>
              <a:t>and with a buddy present, begin a discussion with the Scout to determine:</a:t>
            </a:r>
            <a:endParaRPr/>
          </a:p>
          <a:p>
            <a:pPr indent="0" lvl="0" marL="0" rtl="0" algn="l">
              <a:spcBef>
                <a:spcPts val="360"/>
              </a:spcBef>
              <a:spcAft>
                <a:spcPts val="0"/>
              </a:spcAft>
              <a:buClr>
                <a:schemeClr val="dk1"/>
              </a:buClr>
              <a:buSzPts val="1200"/>
              <a:buFont typeface="Times New Roman"/>
              <a:buChar char="•"/>
            </a:pPr>
            <a:r>
              <a:rPr lang="en-US"/>
              <a:t>If he or she is prepared to start the merit badge.</a:t>
            </a:r>
            <a:endParaRPr/>
          </a:p>
          <a:p>
            <a:pPr indent="0" lvl="0" marL="0" rtl="0" algn="l">
              <a:spcBef>
                <a:spcPts val="360"/>
              </a:spcBef>
              <a:spcAft>
                <a:spcPts val="0"/>
              </a:spcAft>
              <a:buClr>
                <a:schemeClr val="dk1"/>
              </a:buClr>
              <a:buSzPts val="1200"/>
              <a:buFont typeface="Times New Roman"/>
              <a:buChar char="•"/>
            </a:pPr>
            <a:r>
              <a:rPr lang="en-US"/>
              <a:t>How much knowledge he or she already has in the subject.</a:t>
            </a:r>
            <a:endParaRPr/>
          </a:p>
          <a:p>
            <a:pPr indent="0" lvl="0" marL="0" rtl="0" algn="l">
              <a:spcBef>
                <a:spcPts val="360"/>
              </a:spcBef>
              <a:spcAft>
                <a:spcPts val="0"/>
              </a:spcAft>
              <a:buClr>
                <a:schemeClr val="dk1"/>
              </a:buClr>
              <a:buSzPts val="1200"/>
              <a:buFont typeface="Times New Roman"/>
              <a:buChar char="•"/>
            </a:pPr>
            <a:r>
              <a:rPr lang="en-US"/>
              <a:t>His or her level of interest in the subject.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Then keep an eye on the Scout as he or she progresses. In doing this you</a:t>
            </a:r>
            <a:r>
              <a:rPr lang="en-US">
                <a:latin typeface="Arial"/>
                <a:ea typeface="Arial"/>
                <a:cs typeface="Arial"/>
                <a:sym typeface="Arial"/>
              </a:rPr>
              <a:t>’</a:t>
            </a:r>
            <a:r>
              <a:rPr lang="en-US"/>
              <a:t>ll be playing the roles of both coach and mentor.</a:t>
            </a:r>
            <a:endParaRPr/>
          </a:p>
        </p:txBody>
      </p:sp>
      <p:sp>
        <p:nvSpPr>
          <p:cNvPr id="267" name="Google Shape;267;p20: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1: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p21: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As a </a:t>
            </a:r>
            <a:r>
              <a:rPr lang="en-US">
                <a:latin typeface="Arial"/>
                <a:ea typeface="Arial"/>
                <a:cs typeface="Arial"/>
                <a:sym typeface="Arial"/>
              </a:rPr>
              <a:t>“</a:t>
            </a:r>
            <a:r>
              <a:rPr lang="en-US"/>
              <a:t>coach,</a:t>
            </a:r>
            <a:r>
              <a:rPr lang="en-US">
                <a:latin typeface="Arial"/>
                <a:ea typeface="Arial"/>
                <a:cs typeface="Arial"/>
                <a:sym typeface="Arial"/>
              </a:rPr>
              <a:t>”</a:t>
            </a:r>
            <a:r>
              <a:rPr lang="en-US"/>
              <a:t> the merit badge counselor...</a:t>
            </a:r>
            <a:endParaRPr/>
          </a:p>
          <a:p>
            <a:pPr indent="0" lvl="0" marL="0" rtl="0" algn="l">
              <a:spcBef>
                <a:spcPts val="360"/>
              </a:spcBef>
              <a:spcAft>
                <a:spcPts val="0"/>
              </a:spcAft>
              <a:buNone/>
            </a:pPr>
            <a:r>
              <a:t/>
            </a:r>
            <a:endParaRPr/>
          </a:p>
          <a:p>
            <a:pPr indent="-228600" lvl="0" marL="228600" rtl="0" algn="l">
              <a:spcBef>
                <a:spcPts val="360"/>
              </a:spcBef>
              <a:spcAft>
                <a:spcPts val="0"/>
              </a:spcAft>
              <a:buClr>
                <a:schemeClr val="dk1"/>
              </a:buClr>
              <a:buSzPts val="1200"/>
              <a:buFont typeface="Times New Roman"/>
              <a:buChar char="•"/>
            </a:pPr>
            <a:r>
              <a:rPr lang="en-US"/>
              <a:t>Gauges a Scout</a:t>
            </a:r>
            <a:r>
              <a:rPr lang="en-US">
                <a:latin typeface="Arial"/>
                <a:ea typeface="Arial"/>
                <a:cs typeface="Arial"/>
                <a:sym typeface="Arial"/>
              </a:rPr>
              <a:t>’</a:t>
            </a:r>
            <a:r>
              <a:rPr lang="en-US"/>
              <a:t>s readiness level and thinks about what will be needed to help them complete the badge. An observant counselor may need to spend more time working on skills with younger Scouts and allow them time to practice skills with their buddies. Comments like </a:t>
            </a:r>
            <a:r>
              <a:rPr lang="en-US">
                <a:latin typeface="Arial"/>
                <a:ea typeface="Arial"/>
                <a:cs typeface="Arial"/>
                <a:sym typeface="Arial"/>
              </a:rPr>
              <a:t>“</a:t>
            </a:r>
            <a:r>
              <a:rPr lang="en-US"/>
              <a:t>You</a:t>
            </a:r>
            <a:r>
              <a:rPr lang="en-US">
                <a:latin typeface="Arial"/>
                <a:ea typeface="Arial"/>
                <a:cs typeface="Arial"/>
                <a:sym typeface="Arial"/>
              </a:rPr>
              <a:t>’</a:t>
            </a:r>
            <a:r>
              <a:rPr lang="en-US"/>
              <a:t>re doing a good job!</a:t>
            </a:r>
            <a:r>
              <a:rPr lang="en-US">
                <a:latin typeface="Arial"/>
                <a:ea typeface="Arial"/>
                <a:cs typeface="Arial"/>
                <a:sym typeface="Arial"/>
              </a:rPr>
              <a:t>”</a:t>
            </a:r>
            <a:r>
              <a:rPr lang="en-US"/>
              <a:t> give Scouts the confidence they need to complete the required work.</a:t>
            </a:r>
            <a:endParaRPr/>
          </a:p>
          <a:p>
            <a:pPr indent="-152400" lvl="0" marL="228600" rtl="0" algn="l">
              <a:spcBef>
                <a:spcPts val="360"/>
              </a:spcBef>
              <a:spcAft>
                <a:spcPts val="0"/>
              </a:spcAft>
              <a:buClr>
                <a:schemeClr val="dk1"/>
              </a:buClr>
              <a:buSzPts val="1200"/>
              <a:buFont typeface="Times New Roman"/>
              <a:buNone/>
            </a:pPr>
            <a:r>
              <a:t/>
            </a:r>
            <a:endParaRPr>
              <a:latin typeface="Arial"/>
              <a:ea typeface="Arial"/>
              <a:cs typeface="Arial"/>
              <a:sym typeface="Arial"/>
            </a:endParaRPr>
          </a:p>
          <a:p>
            <a:pPr indent="-228600" lvl="0" marL="228600" rtl="0" algn="l">
              <a:spcBef>
                <a:spcPts val="360"/>
              </a:spcBef>
              <a:spcAft>
                <a:spcPts val="0"/>
              </a:spcAft>
              <a:buClr>
                <a:schemeClr val="dk1"/>
              </a:buClr>
              <a:buSzPts val="1200"/>
              <a:buFont typeface="Times New Roman"/>
              <a:buChar char="•"/>
            </a:pPr>
            <a:r>
              <a:rPr lang="en-US"/>
              <a:t>Encourages Scouts to set goals and monitors their progress, providing friendly reminders with the understanding that the ultimate responsibility to get things done rests with the Scout.</a:t>
            </a:r>
            <a:endParaRPr/>
          </a:p>
          <a:p>
            <a:pPr indent="-152400" lvl="0" marL="228600" rtl="0" algn="l">
              <a:spcBef>
                <a:spcPts val="360"/>
              </a:spcBef>
              <a:spcAft>
                <a:spcPts val="0"/>
              </a:spcAft>
              <a:buClr>
                <a:schemeClr val="dk1"/>
              </a:buClr>
              <a:buSzPts val="1200"/>
              <a:buFont typeface="Times New Roman"/>
              <a:buNone/>
            </a:pPr>
            <a:r>
              <a:t/>
            </a:r>
            <a:endParaRPr/>
          </a:p>
          <a:p>
            <a:pPr indent="-228600" lvl="0" marL="228600" rtl="0" algn="l">
              <a:spcBef>
                <a:spcPts val="360"/>
              </a:spcBef>
              <a:spcAft>
                <a:spcPts val="0"/>
              </a:spcAft>
              <a:buClr>
                <a:schemeClr val="dk1"/>
              </a:buClr>
              <a:buSzPts val="1200"/>
              <a:buFont typeface="Times New Roman"/>
              <a:buChar char="•"/>
            </a:pPr>
            <a:r>
              <a:rPr lang="en-US"/>
              <a:t>Helps the Scout evaluate his or her progress and encourages them to ask for the help they need.</a:t>
            </a:r>
            <a:endParaRPr/>
          </a:p>
        </p:txBody>
      </p:sp>
      <p:sp>
        <p:nvSpPr>
          <p:cNvPr id="275" name="Google Shape;275;p21: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2: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22: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Merit badge counselors don</a:t>
            </a:r>
            <a:r>
              <a:rPr lang="en-US">
                <a:latin typeface="Arial"/>
                <a:ea typeface="Arial"/>
                <a:cs typeface="Arial"/>
                <a:sym typeface="Arial"/>
              </a:rPr>
              <a:t>’</a:t>
            </a:r>
            <a:r>
              <a:rPr lang="en-US"/>
              <a:t>t always have the chance to serve as mentors. Doing so requires a relationship that</a:t>
            </a:r>
            <a:r>
              <a:rPr lang="en-US">
                <a:latin typeface="Arial"/>
                <a:ea typeface="Arial"/>
                <a:cs typeface="Arial"/>
                <a:sym typeface="Arial"/>
              </a:rPr>
              <a:t>’</a:t>
            </a:r>
            <a:r>
              <a:rPr lang="en-US"/>
              <a:t>s not likely achievable at a merit badge college or midway, for example, unless a Scout and their buddy schedule follow-up sessions and work together with you over a period of time. Mentors take more than a passing interest in a Scout</a:t>
            </a:r>
            <a:r>
              <a:rPr lang="en-US">
                <a:latin typeface="Arial"/>
                <a:ea typeface="Arial"/>
                <a:cs typeface="Arial"/>
                <a:sym typeface="Arial"/>
              </a:rPr>
              <a:t>’</a:t>
            </a:r>
            <a:r>
              <a:rPr lang="en-US"/>
              <a:t>s projects and they share experiences that spark curiosity.</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Scout whom you mentor may get more serious about the subject matter and may want to gain a deeper understanding. This is fine as long as you understand nothing can be added to the requirements.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As one gains experience counseling youth, one gets a sense of these certain young men and women  who take a </a:t>
            </a:r>
            <a:r>
              <a:rPr i="1" lang="en-US"/>
              <a:t>real</a:t>
            </a:r>
            <a:r>
              <a:rPr lang="en-US"/>
              <a:t> interest in a subject. If time permits, it</a:t>
            </a:r>
            <a:r>
              <a:rPr lang="en-US">
                <a:latin typeface="Arial"/>
                <a:ea typeface="Arial"/>
                <a:cs typeface="Arial"/>
                <a:sym typeface="Arial"/>
              </a:rPr>
              <a:t>’</a:t>
            </a:r>
            <a:r>
              <a:rPr lang="en-US"/>
              <a:t>s appropriate to share specific skills needed to be successful in the counselor</a:t>
            </a:r>
            <a:r>
              <a:rPr lang="en-US">
                <a:latin typeface="Arial"/>
                <a:ea typeface="Arial"/>
                <a:cs typeface="Arial"/>
                <a:sym typeface="Arial"/>
              </a:rPr>
              <a:t>’</a:t>
            </a:r>
            <a:r>
              <a:rPr lang="en-US"/>
              <a:t>s line of work. Career-minded Scouts working on the Law merit badge, for example, may appreciate knowing which courses to take in preparation for law school.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Helping Scouts set longer-term goals to accomplish not only the required work, but additional studies as desired, is a big part of mentoring. Goal setting, of course, helps them prioritize the merit badge tasks that call for more preparation and planning, but more importantly, the ability to set and attain challenging objectives could change his life.</a:t>
            </a:r>
            <a:endParaRPr/>
          </a:p>
        </p:txBody>
      </p:sp>
      <p:sp>
        <p:nvSpPr>
          <p:cNvPr id="283" name="Google Shape;283;p22: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3: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p23: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Thanks to the National Boy Scout Program Development Committee</a:t>
            </a:r>
            <a:r>
              <a:rPr lang="en-US">
                <a:latin typeface="Arial"/>
                <a:ea typeface="Arial"/>
                <a:cs typeface="Arial"/>
                <a:sym typeface="Arial"/>
              </a:rPr>
              <a:t>’</a:t>
            </a:r>
            <a:r>
              <a:rPr lang="en-US"/>
              <a:t>s Merit Badge Maintenance Task Force, most of our 130-plus merit badges have been reviewed and prepared for update. The resulting changes are phased as the affected merit badge pamphlets come up for revision and reprint. Then in January each year, the updated requirements appearing in the pamphlets that were reprinted during the previous year actually become effective when they come out in the new edition of </a:t>
            </a:r>
            <a:r>
              <a:rPr i="1" lang="en-US"/>
              <a:t>Boy Scout Requirements</a:t>
            </a:r>
            <a:r>
              <a:rPr lang="en-US"/>
              <a:t>. During the time between when new requirements appear in a merit badge pamphlet and the effective date in January when the requirements book comes out, Scouts have a few options.</a:t>
            </a:r>
            <a:endParaRPr/>
          </a:p>
          <a:p>
            <a:pPr indent="0" lvl="0" marL="0" rtl="0" algn="l">
              <a:spcBef>
                <a:spcPts val="360"/>
              </a:spcBef>
              <a:spcAft>
                <a:spcPts val="0"/>
              </a:spcAft>
              <a:buNone/>
            </a:pPr>
            <a:r>
              <a:t/>
            </a:r>
            <a:endParaRPr/>
          </a:p>
          <a:p>
            <a:pPr indent="-228600" lvl="0" marL="228600" rtl="0" algn="l">
              <a:spcBef>
                <a:spcPts val="360"/>
              </a:spcBef>
              <a:spcAft>
                <a:spcPts val="0"/>
              </a:spcAft>
              <a:buClr>
                <a:schemeClr val="dk1"/>
              </a:buClr>
              <a:buSzPts val="1200"/>
              <a:buFont typeface="Calibri"/>
              <a:buAutoNum type="arabicPeriod"/>
            </a:pPr>
            <a:r>
              <a:rPr lang="en-US"/>
              <a:t>Unless otherwise stated in the requirements book or in the merit badge pamphlet, Scouts who have </a:t>
            </a:r>
            <a:r>
              <a:rPr i="1" lang="en-US"/>
              <a:t>already started</a:t>
            </a:r>
            <a:r>
              <a:rPr lang="en-US"/>
              <a:t> on a merit badge when a revised pamphlet is released may switch to the new requirements or continue with the old ones until the badge is completed.</a:t>
            </a:r>
            <a:endParaRPr/>
          </a:p>
          <a:p>
            <a:pPr indent="-228600" lvl="0" marL="228600" rtl="0" algn="l">
              <a:spcBef>
                <a:spcPts val="360"/>
              </a:spcBef>
              <a:spcAft>
                <a:spcPts val="0"/>
              </a:spcAft>
              <a:buClr>
                <a:schemeClr val="dk1"/>
              </a:buClr>
              <a:buSzPts val="1200"/>
              <a:buFont typeface="Calibri"/>
              <a:buAutoNum type="arabicPeriod"/>
            </a:pPr>
            <a:r>
              <a:rPr lang="en-US"/>
              <a:t>Scouts who have </a:t>
            </a:r>
            <a:r>
              <a:rPr i="1" lang="en-US"/>
              <a:t>not</a:t>
            </a:r>
            <a:r>
              <a:rPr lang="en-US"/>
              <a:t> already started when a revision is introduced may choose to use the new requirements and the new pamphlet, or they may use the old requirements and old pamphlet until the badge is completed.</a:t>
            </a:r>
            <a:endParaRPr/>
          </a:p>
          <a:p>
            <a:pPr indent="0" lvl="0" marL="0" rtl="0" algn="l">
              <a:spcBef>
                <a:spcPts val="360"/>
              </a:spcBef>
              <a:spcAft>
                <a:spcPts val="0"/>
              </a:spcAft>
              <a:buNone/>
            </a:pPr>
            <a:r>
              <a:rPr i="1" lang="en-US"/>
              <a:t>Once the new requirements book is released, Scouts who have not already begun work on a merit badge must work with the new requirements and the new pamphlet.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It</a:t>
            </a:r>
            <a:r>
              <a:rPr lang="en-US">
                <a:latin typeface="Arial"/>
                <a:ea typeface="Arial"/>
                <a:cs typeface="Arial"/>
                <a:sym typeface="Arial"/>
              </a:rPr>
              <a:t>’</a:t>
            </a:r>
            <a:r>
              <a:rPr lang="en-US"/>
              <a:t>s important that both you and your Scouts have copies of the current merit badge pamphlets. The content supports each of the requirements and is provided by experts in each subject. Many of the pamphlets also have an introductory </a:t>
            </a:r>
            <a:r>
              <a:rPr lang="en-US">
                <a:latin typeface="Arial"/>
                <a:ea typeface="Arial"/>
                <a:cs typeface="Arial"/>
                <a:sym typeface="Arial"/>
              </a:rPr>
              <a:t>“</a:t>
            </a:r>
            <a:r>
              <a:rPr lang="en-US"/>
              <a:t>Note to the Counselor</a:t>
            </a:r>
            <a:r>
              <a:rPr lang="en-US">
                <a:latin typeface="Arial"/>
                <a:ea typeface="Arial"/>
                <a:cs typeface="Arial"/>
                <a:sym typeface="Arial"/>
              </a:rPr>
              <a:t>”</a:t>
            </a:r>
            <a:r>
              <a:rPr lang="en-US"/>
              <a:t> that informs counselors of safety considerations as well as any training or special qualifications that might be needed for presenting merit badge activities. These notes represent part of the Boy Scouts of America</a:t>
            </a:r>
            <a:r>
              <a:rPr lang="en-US">
                <a:latin typeface="Arial"/>
                <a:ea typeface="Arial"/>
                <a:cs typeface="Arial"/>
                <a:sym typeface="Arial"/>
              </a:rPr>
              <a:t>’</a:t>
            </a:r>
            <a:r>
              <a:rPr lang="en-US"/>
              <a:t>s risk management plan, and counselors are expected to understand and work with them.</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Merit badge pamphlets are available at all Scout shops and can also be ordered through the BSA Supply Group at www.scoutshop.org. Pamphlets may also be found in troop libraries or even public libraries, but the chances of finding out-of-date copies from those sources is high. The National Council has been planning for the production of digital versions of the pamphlets, which would be available for sale online—much like </a:t>
            </a:r>
            <a:r>
              <a:rPr lang="en-US">
                <a:latin typeface="Arial"/>
                <a:ea typeface="Arial"/>
                <a:cs typeface="Arial"/>
                <a:sym typeface="Arial"/>
              </a:rPr>
              <a:t>“</a:t>
            </a:r>
            <a:r>
              <a:rPr lang="en-US"/>
              <a:t>e-books.</a:t>
            </a:r>
            <a:r>
              <a:rPr lang="en-US">
                <a:latin typeface="Arial"/>
                <a:ea typeface="Arial"/>
                <a:cs typeface="Arial"/>
                <a:sym typeface="Arial"/>
              </a:rPr>
              <a:t>”</a:t>
            </a:r>
            <a:r>
              <a:rPr lang="en-US"/>
              <a:t> Watch </a:t>
            </a:r>
            <a:r>
              <a:rPr i="1" lang="en-US"/>
              <a:t>Advancement News</a:t>
            </a:r>
            <a:r>
              <a:rPr lang="en-US"/>
              <a:t> for any developments. If you don’t subscribe to the </a:t>
            </a:r>
            <a:r>
              <a:rPr i="1" lang="en-US"/>
              <a:t>News</a:t>
            </a:r>
            <a:r>
              <a:rPr lang="en-US"/>
              <a:t>, you should do so by sending a message to advancement.team@scouting.org.</a:t>
            </a:r>
            <a:endParaRPr/>
          </a:p>
        </p:txBody>
      </p:sp>
      <p:sp>
        <p:nvSpPr>
          <p:cNvPr id="291" name="Google Shape;291;p23: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4: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 name="Google Shape;300;p24: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From time to time it may be appropriate for a Scout to apply what was done to meet one requirement toward the completion of another. In deciding whether to allow this, merit badge counselors should take a case by case approach.</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When two requirements match up exactly and have the same basic intent—for example, camping nights for Second Class and First Class ranks and for the Camping merit badge—it is appropriate and permissible, unless stated otherwise in the requirements, to use those matching activities to meet both requirements.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Where matching requirements are oriented toward safety, however, such as those related to first aid or CPR, you should be satisfied the Scout remembers what was learned from the previous experience.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 counselor’s decision to allow “double counting,” as it is often called, should be driven by common sense. Think about what BSA is trying to accomplish in achieving the objectives of Scouting. Will requiring two separate activities for two exactly matching requirements really add value? Or is allowing just one activity a legitimate recognition that the Scout has already had the experience and that meeting the requirement again is simply unnecessary?</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Some requirements may have the appearance of aligning, but are really only similar. The Communication and Citizenship in the Community merit badges are a good example. Each requires the Scout to attend a public meeting, but that is where the similarity ends. For Communication, the Scout is asked to practice active listening skills during the meeting and present an objective report that includes all points of view. For Citizenship, he or she is asked to examine differences in opinions and then to defend one side. The Scout may attend the same public meeting, but to pass the requirements for both merit badges a Scout must actively listen and prepare a report, and also examine differences in opinion and defend one side.</a:t>
            </a:r>
            <a:endParaRPr/>
          </a:p>
        </p:txBody>
      </p:sp>
      <p:sp>
        <p:nvSpPr>
          <p:cNvPr id="301" name="Google Shape;301;p24: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5: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1" name="Google Shape;311;p25: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Earlier, we introduced the advancement concept, "no more, no less," and it's worth revisiting. On the screen is the official BSA policy as it appears in the </a:t>
            </a:r>
            <a:r>
              <a:rPr i="1" lang="en-US"/>
              <a:t>Guide to Advancement</a:t>
            </a:r>
            <a:r>
              <a:rPr lang="en-US"/>
              <a:t>. We expect all merit badge counselors to take this very seriously and to apply it in every setting where merit badges are earned—whether at camp, at a merit badge fair or college, or in your living room.</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In a nutshell, Scouts are required to </a:t>
            </a:r>
            <a:r>
              <a:rPr i="1" lang="en-US"/>
              <a:t>actually</a:t>
            </a:r>
            <a:r>
              <a:rPr lang="en-US"/>
              <a:t> and </a:t>
            </a:r>
            <a:r>
              <a:rPr i="1" lang="en-US"/>
              <a:t>personally</a:t>
            </a:r>
            <a:r>
              <a:rPr lang="en-US"/>
              <a:t> complete all merit badge requirements as they</a:t>
            </a:r>
            <a:r>
              <a:rPr lang="en-US">
                <a:latin typeface="Arial"/>
                <a:ea typeface="Arial"/>
                <a:cs typeface="Arial"/>
                <a:sym typeface="Arial"/>
              </a:rPr>
              <a:t>’</a:t>
            </a:r>
            <a:r>
              <a:rPr lang="en-US"/>
              <a:t>re written. No exceptions. If, for example, a requirement uses words like </a:t>
            </a:r>
            <a:r>
              <a:rPr lang="en-US">
                <a:latin typeface="Arial"/>
                <a:ea typeface="Arial"/>
                <a:cs typeface="Arial"/>
                <a:sym typeface="Arial"/>
              </a:rPr>
              <a:t>“</a:t>
            </a:r>
            <a:r>
              <a:rPr lang="en-US"/>
              <a:t>show</a:t>
            </a:r>
            <a:r>
              <a:rPr lang="en-US">
                <a:latin typeface="Arial"/>
                <a:ea typeface="Arial"/>
                <a:cs typeface="Arial"/>
                <a:sym typeface="Arial"/>
              </a:rPr>
              <a:t>”</a:t>
            </a:r>
            <a:r>
              <a:rPr lang="en-US"/>
              <a:t>, </a:t>
            </a:r>
            <a:r>
              <a:rPr lang="en-US">
                <a:latin typeface="Arial"/>
                <a:ea typeface="Arial"/>
                <a:cs typeface="Arial"/>
                <a:sym typeface="Arial"/>
              </a:rPr>
              <a:t>“</a:t>
            </a:r>
            <a:r>
              <a:rPr lang="en-US"/>
              <a:t>demonstrate</a:t>
            </a:r>
            <a:r>
              <a:rPr lang="en-US">
                <a:latin typeface="Arial"/>
                <a:ea typeface="Arial"/>
                <a:cs typeface="Arial"/>
                <a:sym typeface="Arial"/>
              </a:rPr>
              <a:t>”</a:t>
            </a:r>
            <a:r>
              <a:rPr lang="en-US"/>
              <a:t>, or </a:t>
            </a:r>
            <a:r>
              <a:rPr lang="en-US">
                <a:latin typeface="Arial"/>
                <a:ea typeface="Arial"/>
                <a:cs typeface="Arial"/>
                <a:sym typeface="Arial"/>
              </a:rPr>
              <a:t>“</a:t>
            </a:r>
            <a:r>
              <a:rPr lang="en-US"/>
              <a:t>discuss</a:t>
            </a:r>
            <a:r>
              <a:rPr lang="en-US">
                <a:latin typeface="Arial"/>
                <a:ea typeface="Arial"/>
                <a:cs typeface="Arial"/>
                <a:sym typeface="Arial"/>
              </a:rPr>
              <a:t>”</a:t>
            </a:r>
            <a:r>
              <a:rPr lang="en-US"/>
              <a:t>, then every Scout must do just that. Counselors may expand on the material by sharing their experiences, skills, and knowledge, however, they must not add to the current published requirements. Your duty is to help Scouts meet the requirements and certify when they</a:t>
            </a:r>
            <a:r>
              <a:rPr lang="en-US">
                <a:latin typeface="Arial"/>
                <a:ea typeface="Arial"/>
                <a:cs typeface="Arial"/>
                <a:sym typeface="Arial"/>
              </a:rPr>
              <a:t>’</a:t>
            </a:r>
            <a:r>
              <a:rPr lang="en-US"/>
              <a:t>ve been completed.</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Please understand that Scouts coming away from merit badge experiences with merit badges they did not actually </a:t>
            </a:r>
            <a:r>
              <a:rPr i="1" lang="en-US"/>
              <a:t>earn</a:t>
            </a:r>
            <a:r>
              <a:rPr lang="en-US"/>
              <a:t> is far and away the biggest complaint that Scoutmasters and other unit leaders voice to the office of the National Advancement  Program Team in Irving, Texas. It is your duty as a merit badge counselor to see that your Scouts get the </a:t>
            </a:r>
            <a:r>
              <a:rPr lang="en-US">
                <a:latin typeface="Arial"/>
                <a:ea typeface="Arial"/>
                <a:cs typeface="Arial"/>
                <a:sym typeface="Arial"/>
              </a:rPr>
              <a:t>“</a:t>
            </a:r>
            <a:r>
              <a:rPr lang="en-US"/>
              <a:t>whole meal deal.</a:t>
            </a:r>
            <a:r>
              <a:rPr lang="en-US">
                <a:latin typeface="Arial"/>
                <a:ea typeface="Arial"/>
                <a:cs typeface="Arial"/>
                <a:sym typeface="Arial"/>
              </a:rPr>
              <a:t>”</a:t>
            </a:r>
            <a:r>
              <a:rPr lang="en-US"/>
              <a:t> If you see situations where the policy on unauthorized changes is not being properly administered, we would ask that you please report these to your council advancement committee.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As you can see, the policy on unauthorized changes does make some limited exceptions for Scouts with special needs. These exceptions, however, do </a:t>
            </a:r>
            <a:r>
              <a:rPr b="1" i="1" lang="en-US"/>
              <a:t>NOT</a:t>
            </a:r>
            <a:r>
              <a:rPr lang="en-US"/>
              <a:t> apply to the requirements for individual merit badges.</a:t>
            </a:r>
            <a:endParaRPr/>
          </a:p>
        </p:txBody>
      </p:sp>
      <p:sp>
        <p:nvSpPr>
          <p:cNvPr id="312" name="Google Shape;312;p25: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6: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0" name="Google Shape;320;p26: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Individual requirements for merit badges must not be modified or substituted under any circumstances for any Scout.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Youth with disabilities, however, who want to advance beyond First Class may be approved for alternative merit badges to those required for Eagle. This is allowed on the basis of one entire badge for another. To qualify, a Scout, Venturer, or Sea Scout must have a permanent physical or mental disability, or a disability expected to last more than two years, or beyond the age of eligibility.</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They must submit the </a:t>
            </a:r>
            <a:r>
              <a:rPr lang="en-US">
                <a:latin typeface="Arial"/>
                <a:ea typeface="Arial"/>
                <a:cs typeface="Arial"/>
                <a:sym typeface="Arial"/>
              </a:rPr>
              <a:t>“</a:t>
            </a:r>
            <a:r>
              <a:rPr lang="en-US"/>
              <a:t>Application for Alternative Eagle Scout Rank Merit Badges.</a:t>
            </a:r>
            <a:r>
              <a:rPr lang="en-US">
                <a:latin typeface="Arial"/>
                <a:ea typeface="Arial"/>
                <a:cs typeface="Arial"/>
                <a:sym typeface="Arial"/>
              </a:rPr>
              <a:t>”</a:t>
            </a:r>
            <a:r>
              <a:rPr lang="en-US"/>
              <a:t> The URL is on the screen. The application must be accompanied by documentation from a qualified health-care professional and be approved by the unit leader, unit committee chair, and the district and council advancement committees.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Before applying, however, the youth must earn as many of the Eagle-required merit badges as possible, and any alternatives must present the same challenge and learning level as those they replace. However, where a disability clearly precludes completing specific merit badges, a Scout who has earned at least First Class may apply for an alternative merit badge without waiting until all other Eagle-required merit badges are complete.</a:t>
            </a:r>
            <a:endParaRPr/>
          </a:p>
        </p:txBody>
      </p:sp>
      <p:sp>
        <p:nvSpPr>
          <p:cNvPr id="321" name="Google Shape;321;p26: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7: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 name="Google Shape;329;p27: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A Scout must have a buddy with them at each meeting with a merit badge counselor—preferably a fellow Scout or someone else known to him or her. However, the </a:t>
            </a:r>
            <a:r>
              <a:rPr i="1" lang="en-US"/>
              <a:t>Guide to Safe Scouting </a:t>
            </a:r>
            <a:r>
              <a:rPr i="0" lang="en-US"/>
              <a:t>youth protection policies must be adhered to. You may find the current youth protection policies at https://www.scouting.org/health-and-safety/gss/gss01/.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As a merit badge counselor, you must avoid being alone with a Scout, even just for a moment. BSA Youth Protection training further explains Scouting's policies prohibiting one-on-one contact with youth. Since all of you have either already taken the training, or must do so before you begin counseling, there</a:t>
            </a:r>
            <a:r>
              <a:rPr lang="en-US">
                <a:latin typeface="Arial"/>
                <a:ea typeface="Arial"/>
                <a:cs typeface="Arial"/>
                <a:sym typeface="Arial"/>
              </a:rPr>
              <a:t>’</a:t>
            </a:r>
            <a:r>
              <a:rPr lang="en-US"/>
              <a:t>s no need to discuss this further—except to say that youth protection is a critical issue that we know you will all take seriously.</a:t>
            </a:r>
            <a:endParaRPr/>
          </a:p>
        </p:txBody>
      </p:sp>
      <p:sp>
        <p:nvSpPr>
          <p:cNvPr id="330" name="Google Shape;330;p27: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8: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9" name="Google Shape;339;p28: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Let</a:t>
            </a:r>
            <a:r>
              <a:rPr lang="en-US">
                <a:latin typeface="Arial"/>
                <a:ea typeface="Arial"/>
                <a:cs typeface="Arial"/>
                <a:sym typeface="Arial"/>
              </a:rPr>
              <a:t>’</a:t>
            </a:r>
            <a:r>
              <a:rPr lang="en-US"/>
              <a:t>s talk about a few counseling techniques that make the experience better for the Scouts.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For the Scout to get the most benefit from the counseling session, the Scout must feel welcome and relaxed. A friendly greeting and a few simple questions, such as, </a:t>
            </a:r>
            <a:r>
              <a:rPr lang="en-US">
                <a:latin typeface="Arial"/>
                <a:ea typeface="Arial"/>
                <a:cs typeface="Arial"/>
                <a:sym typeface="Arial"/>
              </a:rPr>
              <a:t>“</a:t>
            </a:r>
            <a:r>
              <a:rPr lang="en-US"/>
              <a:t>What got you interested in the Astronomy merit badge?</a:t>
            </a:r>
            <a:r>
              <a:rPr lang="en-US">
                <a:latin typeface="Arial"/>
                <a:ea typeface="Arial"/>
                <a:cs typeface="Arial"/>
                <a:sym typeface="Arial"/>
              </a:rPr>
              <a:t>”</a:t>
            </a:r>
            <a:r>
              <a:rPr lang="en-US"/>
              <a:t> will go a long way.</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Another way to put a Scout at ease is to show him or her something related to the merit badge subject. For example, you might show the Scout your coin collection, but it is best not to overwhelm them.</a:t>
            </a:r>
            <a:endParaRPr/>
          </a:p>
          <a:p>
            <a:pPr indent="0" lvl="0" marL="0" rtl="0" algn="l">
              <a:spcBef>
                <a:spcPts val="360"/>
              </a:spcBef>
              <a:spcAft>
                <a:spcPts val="0"/>
              </a:spcAft>
              <a:buNone/>
            </a:pPr>
            <a:r>
              <a:rPr lang="en-US"/>
              <a:t> </a:t>
            </a:r>
            <a:endParaRPr/>
          </a:p>
          <a:p>
            <a:pPr indent="0" lvl="0" marL="0" rtl="0" algn="l">
              <a:spcBef>
                <a:spcPts val="360"/>
              </a:spcBef>
              <a:spcAft>
                <a:spcPts val="0"/>
              </a:spcAft>
              <a:buNone/>
            </a:pPr>
            <a:r>
              <a:rPr lang="en-US"/>
              <a:t>Remember, part of your role is to help Scouts be responsible for their own full participation in the process. One way to accomplish this is to carefully review all of the requirements together. Be sure to emphasize those key action words like: "demonstrate,</a:t>
            </a:r>
            <a:r>
              <a:rPr lang="en-US">
                <a:latin typeface="Arial"/>
                <a:ea typeface="Arial"/>
                <a:cs typeface="Arial"/>
                <a:sym typeface="Arial"/>
              </a:rPr>
              <a:t>“</a:t>
            </a:r>
            <a:r>
              <a:rPr lang="en-US"/>
              <a:t> </a:t>
            </a:r>
            <a:r>
              <a:rPr lang="en-US">
                <a:latin typeface="Arial"/>
                <a:ea typeface="Arial"/>
                <a:cs typeface="Arial"/>
                <a:sym typeface="Arial"/>
              </a:rPr>
              <a:t>“</a:t>
            </a:r>
            <a:r>
              <a:rPr lang="en-US"/>
              <a:t>make a list,</a:t>
            </a:r>
            <a:r>
              <a:rPr lang="en-US">
                <a:latin typeface="Arial"/>
                <a:ea typeface="Arial"/>
                <a:cs typeface="Arial"/>
                <a:sym typeface="Arial"/>
              </a:rPr>
              <a:t>”</a:t>
            </a:r>
            <a:r>
              <a:rPr lang="en-US"/>
              <a:t> or "collect, identify, and label.</a:t>
            </a:r>
            <a:r>
              <a:rPr lang="en-US">
                <a:latin typeface="Arial"/>
                <a:ea typeface="Arial"/>
                <a:cs typeface="Arial"/>
                <a:sym typeface="Arial"/>
              </a:rPr>
              <a:t>”</a:t>
            </a:r>
            <a:r>
              <a:rPr lang="en-US"/>
              <a:t> Working together—interacting—and developing an understanding from the very beginning there are no short cuts to earning the badge may help Scouts take the initiative and become fully engaged.</a:t>
            </a:r>
            <a:endParaRPr/>
          </a:p>
          <a:p>
            <a:pPr indent="0" lvl="0" marL="0" rtl="0" algn="l">
              <a:spcBef>
                <a:spcPts val="360"/>
              </a:spcBef>
              <a:spcAft>
                <a:spcPts val="0"/>
              </a:spcAft>
              <a:buNone/>
            </a:pPr>
            <a:r>
              <a:rPr lang="en-US"/>
              <a:t> </a:t>
            </a:r>
            <a:endParaRPr/>
          </a:p>
          <a:p>
            <a:pPr indent="0" lvl="0" marL="0" rtl="0" algn="l">
              <a:spcBef>
                <a:spcPts val="360"/>
              </a:spcBef>
              <a:spcAft>
                <a:spcPts val="0"/>
              </a:spcAft>
              <a:buNone/>
            </a:pPr>
            <a:r>
              <a:rPr lang="en-US"/>
              <a:t>Lastly, keep in mind that the merit badge experience should be gratifying to both you and the Scouts. Remember, this is Scouting. It's supposed to be fun.</a:t>
            </a:r>
            <a:endParaRPr/>
          </a:p>
        </p:txBody>
      </p:sp>
      <p:sp>
        <p:nvSpPr>
          <p:cNvPr id="340" name="Google Shape;340;p28: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9: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8" name="Google Shape;348;p29: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Using the EDGE method in providing learning experiences has the potential to increase retention. </a:t>
            </a:r>
            <a:endParaRPr/>
          </a:p>
          <a:p>
            <a:pPr indent="0" lvl="0" marL="0" rtl="0" algn="l">
              <a:spcBef>
                <a:spcPts val="360"/>
              </a:spcBef>
              <a:spcAft>
                <a:spcPts val="0"/>
              </a:spcAft>
              <a:buNone/>
            </a:pPr>
            <a:r>
              <a:t/>
            </a:r>
            <a:endParaRPr/>
          </a:p>
          <a:p>
            <a:pPr indent="-228600" lvl="0" marL="228600" rtl="0" algn="l">
              <a:spcBef>
                <a:spcPts val="0"/>
              </a:spcBef>
              <a:spcAft>
                <a:spcPts val="0"/>
              </a:spcAft>
              <a:buClr>
                <a:schemeClr val="dk1"/>
              </a:buClr>
              <a:buSzPts val="1800"/>
              <a:buFont typeface="Times New Roman"/>
              <a:buChar char="•"/>
            </a:pPr>
            <a:r>
              <a:rPr b="1" i="1" lang="en-US"/>
              <a:t>Explaining</a:t>
            </a:r>
            <a:r>
              <a:rPr lang="en-US"/>
              <a:t> is important because it clarifies the subject for the learner and for the instructor. </a:t>
            </a:r>
            <a:endParaRPr/>
          </a:p>
          <a:p>
            <a:pPr indent="-228600" lvl="0" marL="228600" rtl="0" algn="l">
              <a:spcBef>
                <a:spcPts val="600"/>
              </a:spcBef>
              <a:spcAft>
                <a:spcPts val="0"/>
              </a:spcAft>
              <a:buClr>
                <a:schemeClr val="dk1"/>
              </a:buClr>
              <a:buSzPts val="1800"/>
              <a:buFont typeface="Times New Roman"/>
              <a:buChar char="•"/>
            </a:pPr>
            <a:r>
              <a:rPr b="1" i="1" lang="en-US"/>
              <a:t>Demonstrating</a:t>
            </a:r>
            <a:r>
              <a:rPr lang="en-US"/>
              <a:t> is important because it allows learners to see, as well as hear, how something is done. They can follow the process from beginning to end.</a:t>
            </a:r>
            <a:endParaRPr/>
          </a:p>
          <a:p>
            <a:pPr indent="-228600" lvl="0" marL="228600" rtl="0" algn="l">
              <a:spcBef>
                <a:spcPts val="600"/>
              </a:spcBef>
              <a:spcAft>
                <a:spcPts val="0"/>
              </a:spcAft>
              <a:buClr>
                <a:schemeClr val="dk1"/>
              </a:buClr>
              <a:buSzPts val="1800"/>
              <a:buFont typeface="Times New Roman"/>
              <a:buChar char="•"/>
            </a:pPr>
            <a:r>
              <a:rPr b="1" i="1" lang="en-US"/>
              <a:t>Guiding</a:t>
            </a:r>
            <a:r>
              <a:rPr lang="en-US"/>
              <a:t> is important because it allows learning by doing. It allows the instructor to see how well learners are grasping the skill.</a:t>
            </a:r>
            <a:endParaRPr/>
          </a:p>
          <a:p>
            <a:pPr indent="-228600" lvl="0" marL="228600" rtl="0" algn="l">
              <a:spcBef>
                <a:spcPts val="600"/>
              </a:spcBef>
              <a:spcAft>
                <a:spcPts val="0"/>
              </a:spcAft>
              <a:buClr>
                <a:schemeClr val="dk1"/>
              </a:buClr>
              <a:buSzPts val="1800"/>
              <a:buFont typeface="Times New Roman"/>
              <a:buChar char="•"/>
            </a:pPr>
            <a:r>
              <a:rPr b="1" i="1" lang="en-US"/>
              <a:t>Enabling</a:t>
            </a:r>
            <a:r>
              <a:rPr lang="en-US"/>
              <a:t> is important because it allows learners to use the skills themselves. It also encourages repetition—an important part of mastering a skill.</a:t>
            </a:r>
            <a:endParaRPr/>
          </a:p>
        </p:txBody>
      </p:sp>
      <p:sp>
        <p:nvSpPr>
          <p:cNvPr id="349" name="Google Shape;349;p29: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3: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 name="Google Shape;45;p3: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i="1" lang="en-US"/>
              <a:t>[Presenter Notes:  Hold up your copy of the </a:t>
            </a:r>
            <a:r>
              <a:rPr lang="en-US"/>
              <a:t>Guide to Advancement</a:t>
            </a:r>
            <a:r>
              <a:rPr i="1" lang="en-US"/>
              <a:t>, opening it to the inside of the front cover. Point out the BSA Mission Statement found there. </a:t>
            </a:r>
            <a:endParaRPr/>
          </a:p>
          <a:p>
            <a:pPr indent="0" lvl="0" marL="0" rtl="0" algn="l">
              <a:spcBef>
                <a:spcPts val="360"/>
              </a:spcBef>
              <a:spcAft>
                <a:spcPts val="0"/>
              </a:spcAft>
              <a:buNone/>
            </a:pPr>
            <a:r>
              <a:t/>
            </a:r>
            <a:endParaRPr i="1"/>
          </a:p>
          <a:p>
            <a:pPr indent="0" lvl="0" marL="0" rtl="0" algn="l">
              <a:spcBef>
                <a:spcPts val="360"/>
              </a:spcBef>
              <a:spcAft>
                <a:spcPts val="0"/>
              </a:spcAft>
              <a:buNone/>
            </a:pPr>
            <a:r>
              <a:rPr i="1" lang="en-US"/>
              <a:t>If your class includes people who are learning about Scouting, point out the signs or flip chart sheets showing the Scout Oath and Scout Law.</a:t>
            </a:r>
            <a:endParaRPr/>
          </a:p>
          <a:p>
            <a:pPr indent="0" lvl="0" marL="0" rtl="0" algn="l">
              <a:spcBef>
                <a:spcPts val="360"/>
              </a:spcBef>
              <a:spcAft>
                <a:spcPts val="0"/>
              </a:spcAft>
              <a:buNone/>
            </a:pPr>
            <a:r>
              <a:t/>
            </a:r>
            <a:endParaRPr i="1"/>
          </a:p>
          <a:p>
            <a:pPr indent="0" lvl="0" marL="0" rtl="0" algn="l">
              <a:spcBef>
                <a:spcPts val="360"/>
              </a:spcBef>
              <a:spcAft>
                <a:spcPts val="0"/>
              </a:spcAft>
              <a:buNone/>
            </a:pPr>
            <a:r>
              <a:rPr i="1" lang="en-US"/>
              <a:t>Explain that all merit badge counselors should have a copy of the </a:t>
            </a:r>
            <a:r>
              <a:rPr lang="en-US"/>
              <a:t>Guide to Advancement</a:t>
            </a:r>
            <a:r>
              <a:rPr i="1" lang="en-US"/>
              <a:t> and should carefully study section seven.]</a:t>
            </a:r>
            <a:endParaRPr/>
          </a:p>
        </p:txBody>
      </p:sp>
      <p:sp>
        <p:nvSpPr>
          <p:cNvPr id="46" name="Google Shape;46;p3: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0: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6" name="Google Shape;356;p30: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It is acceptable and sometimes desirable for merit badges to be taught to groups of Scouts. Popular forums include summer camp, of course, and also merit badge midways, fairs, and clinics, and the use of technology through webinars and videocasts. The greatest benefits to group instruction probably stem from the ability to bring in subject matter experts from neighboring colleges and universities, and to have Scouts work together to discuss concepts and learn skills. Getting several Scouts together for merit badges also tends to encourage the use of slide shows and other approaches that might not seem feasible with just a counselor, a Scout, and his or her buddy.</a:t>
            </a:r>
            <a:endParaRPr/>
          </a:p>
          <a:p>
            <a:pPr indent="0" lvl="0" marL="0" rtl="0" algn="l">
              <a:spcBef>
                <a:spcPts val="360"/>
              </a:spcBef>
              <a:spcAft>
                <a:spcPts val="0"/>
              </a:spcAft>
              <a:buNone/>
            </a:pPr>
            <a:r>
              <a:rPr lang="en-US"/>
              <a:t> </a:t>
            </a:r>
            <a:endParaRPr/>
          </a:p>
          <a:p>
            <a:pPr indent="0" lvl="0" marL="0" rtl="0" algn="l">
              <a:spcBef>
                <a:spcPts val="360"/>
              </a:spcBef>
              <a:spcAft>
                <a:spcPts val="0"/>
              </a:spcAft>
              <a:buNone/>
            </a:pPr>
            <a:r>
              <a:rPr lang="en-US"/>
              <a:t>The biggest challenge to group instruction is monitoring each individual Scout</a:t>
            </a:r>
            <a:r>
              <a:rPr lang="en-US">
                <a:latin typeface="Arial"/>
                <a:ea typeface="Arial"/>
                <a:cs typeface="Arial"/>
                <a:sym typeface="Arial"/>
              </a:rPr>
              <a:t>’</a:t>
            </a:r>
            <a:r>
              <a:rPr lang="en-US"/>
              <a:t>s progress. The larger the group, the more difficult it is to maintain a degree of personal attention to every participant. If the group becomes too large, then more counselors must be brought to bear, or other methods must be used to assure that every Scout actually and personally fulfills every requirement. If this challenge cannot be met, then group instruction must be abandoned. Awarding badges to Scouts on the basis of sitting in classrooms watching demonstrations or remaining silent during discussions is totally and completely unacceptable.</a:t>
            </a:r>
            <a:endParaRPr/>
          </a:p>
        </p:txBody>
      </p:sp>
      <p:sp>
        <p:nvSpPr>
          <p:cNvPr id="357" name="Google Shape;357;p30: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1: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 name="Google Shape;367;p31: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In order to offer quality merit badge programs in a group setting, council and district advancement committees should put reasonable checks and balances in place. Also group instruction should follow the “Merit Badge Group Instruction Guide, No. 512-066” available on line at Scouting.org/advancement.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First, assure that only merit badge counselors who are known to be registered and approved are allowed to participate, and that they agree to sign off only those requirements each Scout has actually and personally completed. And be sure that any guest experts or guest speakers, or others assisting who are </a:t>
            </a:r>
            <a:r>
              <a:rPr i="1" lang="en-US"/>
              <a:t>not</a:t>
            </a:r>
            <a:r>
              <a:rPr lang="en-US"/>
              <a:t> registered or approved counselors, are just that and do not behave like counselors, signing blue cards, for example.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Second, counselors should agree on a way to verify that prerequisites for certain merit badges have been completed prior to Scouts attending the session. It must not be assumed that prerequisites have been completed without evidence of some sort, that the work has been done.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Third, concerns about summer camp or other group instructional merit badge programs should be reported to your council advancement committee. The form </a:t>
            </a:r>
            <a:r>
              <a:rPr lang="en-US">
                <a:latin typeface="Arial"/>
                <a:ea typeface="Arial"/>
                <a:cs typeface="Arial"/>
                <a:sym typeface="Arial"/>
              </a:rPr>
              <a:t>“</a:t>
            </a:r>
            <a:r>
              <a:rPr lang="en-US"/>
              <a:t>Reporting Merit Badge Counseling Concerns</a:t>
            </a:r>
            <a:r>
              <a:rPr lang="en-US">
                <a:latin typeface="Arial"/>
                <a:ea typeface="Arial"/>
                <a:cs typeface="Arial"/>
                <a:sym typeface="Arial"/>
              </a:rPr>
              <a:t>”</a:t>
            </a:r>
            <a:r>
              <a:rPr lang="en-US"/>
              <a:t>  may be downloaded from https://filestore.scouting.org/filestore/pdf/512-800_WB.pdf (see the sample in the </a:t>
            </a:r>
            <a:r>
              <a:rPr i="1" lang="en-US"/>
              <a:t>Guide to Advancement</a:t>
            </a:r>
            <a:r>
              <a:rPr lang="en-US"/>
              <a:t> appendix).</a:t>
            </a:r>
            <a:endParaRPr/>
          </a:p>
        </p:txBody>
      </p:sp>
      <p:sp>
        <p:nvSpPr>
          <p:cNvPr id="368" name="Google Shape;368;p31: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2: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 name="Google Shape;375;p32: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Most Scouts will attend summer camp at some point and have the opportunity to earn outdoor-related badges like Swimming, Rifle Shooting, Canoeing, and many of the handicraft-related badges. Merit badge instruction is almost always conducted in group sessions often led by staff members under 18.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Councils must ensure, however, that a registered, qualified, and approved counselor is present to oversee these sessions, and to sign the blue cards verifying that each Scout has actually and personally fulfilled all the requirements </a:t>
            </a:r>
            <a:r>
              <a:rPr i="1" lang="en-US"/>
              <a:t>as they are written</a:t>
            </a:r>
            <a:r>
              <a:rPr lang="en-US"/>
              <a: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There are no camp-related exemptions from the qualifications described under </a:t>
            </a:r>
            <a:r>
              <a:rPr lang="en-US">
                <a:latin typeface="Arial"/>
                <a:ea typeface="Arial"/>
                <a:cs typeface="Arial"/>
                <a:sym typeface="Arial"/>
              </a:rPr>
              <a:t>“</a:t>
            </a:r>
            <a:r>
              <a:rPr lang="en-US"/>
              <a:t>Qualifications of Counselors,</a:t>
            </a:r>
            <a:r>
              <a:rPr lang="en-US">
                <a:latin typeface="Arial"/>
                <a:ea typeface="Arial"/>
                <a:cs typeface="Arial"/>
                <a:sym typeface="Arial"/>
              </a:rPr>
              <a:t>”</a:t>
            </a:r>
            <a:r>
              <a:rPr lang="en-US"/>
              <a:t> topic 7.0.1.1, in the </a:t>
            </a:r>
            <a:r>
              <a:rPr i="1" lang="en-US"/>
              <a:t>Guide to Advancement</a:t>
            </a:r>
            <a:r>
              <a:rPr lang="en-US"/>
              <a:t>. Councils may not change the rules about who qualifies; this includes eligibility age, as well as registration and approval as counselors.</a:t>
            </a:r>
            <a:endParaRPr/>
          </a:p>
        </p:txBody>
      </p:sp>
      <p:sp>
        <p:nvSpPr>
          <p:cNvPr id="376" name="Google Shape;376;p32: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3: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4" name="Google Shape;384;p33: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Merit badge fairs, colleges, or midways provide an opportunity for councils, districts, or even units, to offer Scouts an overview or introduction to multiple merit badges. Unless participants have completed many or most of the requirements ahead of time, it should be rare that merit badges can be completed during these one- or two-day events. Few if any merit badges lend themselves to such a fast pace. If the event is operated according to BSA policies and procedures, most Scouts will get a good start on the requirements with the ability to finish them later with another registered and approved counselor.</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Expectations should be established, and made known well before the date of the event, as to which requirements must be fulfilled ahead of time in order to actually finish merit badges at the event. Then at the event there must be attention to each individual</a:t>
            </a:r>
            <a:r>
              <a:rPr lang="en-US">
                <a:latin typeface="Arial"/>
                <a:ea typeface="Arial"/>
                <a:cs typeface="Arial"/>
                <a:sym typeface="Arial"/>
              </a:rPr>
              <a:t>’</a:t>
            </a:r>
            <a:r>
              <a:rPr lang="en-US"/>
              <a:t>s projects and confirmation that requirements are </a:t>
            </a:r>
            <a:r>
              <a:rPr lang="en-US">
                <a:latin typeface="Arial"/>
                <a:ea typeface="Arial"/>
                <a:cs typeface="Arial"/>
                <a:sym typeface="Arial"/>
              </a:rPr>
              <a:t>“</a:t>
            </a:r>
            <a:r>
              <a:rPr lang="en-US"/>
              <a:t>actually and personally</a:t>
            </a:r>
            <a:r>
              <a:rPr lang="en-US">
                <a:latin typeface="Arial"/>
                <a:ea typeface="Arial"/>
                <a:cs typeface="Arial"/>
                <a:sym typeface="Arial"/>
              </a:rPr>
              <a:t>”</a:t>
            </a:r>
            <a:r>
              <a:rPr lang="en-US"/>
              <a:t> completed. As we discussed earlier, every Scout must participate fully. It is unacceptable to give credit for simply attending.</a:t>
            </a:r>
            <a:endParaRPr/>
          </a:p>
        </p:txBody>
      </p:sp>
      <p:sp>
        <p:nvSpPr>
          <p:cNvPr id="385" name="Google Shape;385;p33: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4: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3" name="Google Shape;393;p34: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Although it is permissible to charge fees for merit badge fairs or clinics, or similar events, any such charges should be limited to recovering the costs directly related to presenting the opportunity. Local councils and districts may also include in the fee, a reasonable contribution to the council</a:t>
            </a:r>
            <a:r>
              <a:rPr lang="en-US">
                <a:latin typeface="Arial"/>
                <a:ea typeface="Arial"/>
                <a:cs typeface="Arial"/>
                <a:sym typeface="Arial"/>
              </a:rPr>
              <a:t>’</a:t>
            </a:r>
            <a:r>
              <a:rPr lang="en-US"/>
              <a:t>s overhead and administrative costs. </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Using merit badge events as fundraisers is not prohibited; however, the BSA discourages the practice, and councils may exercise their authority not to approve them. It is better to keep any fees at the absolute minimum so all Scouts have the opportunity to participate.</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There may be opportunities for Scouts to earn merit badges through participation in activities presented by organizations or businesses not affiliated with the BSA. Zoos, museums, recreation centers, major home improvement stores, and even individuals may be involved.</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Without prior BSA approval, these opportunities are permitted only when fulfilling merit badge requirements is </a:t>
            </a:r>
            <a:r>
              <a:rPr lang="en-US">
                <a:latin typeface="Arial"/>
                <a:ea typeface="Arial"/>
                <a:cs typeface="Arial"/>
                <a:sym typeface="Arial"/>
              </a:rPr>
              <a:t>“</a:t>
            </a:r>
            <a:r>
              <a:rPr lang="en-US"/>
              <a:t>incidental</a:t>
            </a:r>
            <a:r>
              <a:rPr lang="en-US">
                <a:latin typeface="Arial"/>
                <a:ea typeface="Arial"/>
                <a:cs typeface="Arial"/>
                <a:sym typeface="Arial"/>
              </a:rPr>
              <a:t>”</a:t>
            </a:r>
            <a:r>
              <a:rPr lang="en-US"/>
              <a:t> to the opportunity. For example, a youth recreation center could present a basketball camp and mention in promotional material that participants might, as a result of attending, fulfill some of the requirements for the Sports merit badge. Of course, registered and approved merit badge counselors would have to sign off any requirements met. However, even when merit badge opportunities are incidental to the programs presented, outside organizations are not allowed to use protected BSA trade names, images, logos, or artwork without the express written consent of the National Council.</a:t>
            </a:r>
            <a:endParaRPr/>
          </a:p>
          <a:p>
            <a:pPr indent="0" lvl="0" marL="0" rtl="0" algn="l">
              <a:spcBef>
                <a:spcPts val="438"/>
              </a:spcBef>
              <a:spcAft>
                <a:spcPts val="0"/>
              </a:spcAft>
              <a:buNone/>
            </a:pPr>
            <a:r>
              <a:rPr lang="en-US"/>
              <a:t> </a:t>
            </a:r>
            <a:endParaRPr/>
          </a:p>
          <a:p>
            <a:pPr indent="0" lvl="0" marL="0" rtl="0" algn="l">
              <a:spcBef>
                <a:spcPts val="438"/>
              </a:spcBef>
              <a:spcAft>
                <a:spcPts val="0"/>
              </a:spcAft>
              <a:buNone/>
            </a:pPr>
            <a:r>
              <a:rPr lang="en-US"/>
              <a:t>Outside organizations and businesses must have approval from the local council if they plan to present classes, events, or similar activities that are largely devoted to the purpose of offering merit badges. For example, the recreation center mentioned above would not be allowed to present a Sports </a:t>
            </a:r>
            <a:r>
              <a:rPr b="1" i="1" lang="en-US"/>
              <a:t>merit badge</a:t>
            </a:r>
            <a:r>
              <a:rPr lang="en-US"/>
              <a:t> camp without permission. The 2017 </a:t>
            </a:r>
            <a:r>
              <a:rPr i="1" lang="en-US"/>
              <a:t>Guide to Advancement</a:t>
            </a:r>
            <a:r>
              <a:rPr lang="en-US"/>
              <a:t> covers this in more detail in section seven.</a:t>
            </a:r>
            <a:endParaRPr sz="1400"/>
          </a:p>
        </p:txBody>
      </p:sp>
      <p:sp>
        <p:nvSpPr>
          <p:cNvPr id="394" name="Google Shape;394;p34: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5: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1" name="Google Shape;401;p35: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Worksheets and other materials that may be of assistance in earning merit badges are available from a variety of sources including the Internet and troop libraries. Use of these aids is permissible as long as they can be correlated with the current requirements. Completed </a:t>
            </a:r>
            <a:r>
              <a:rPr lang="en-US">
                <a:latin typeface="Arial"/>
                <a:ea typeface="Arial"/>
                <a:cs typeface="Arial"/>
                <a:sym typeface="Arial"/>
              </a:rPr>
              <a:t>“</a:t>
            </a:r>
            <a:r>
              <a:rPr lang="en-US"/>
              <a:t>worksheets</a:t>
            </a:r>
            <a:r>
              <a:rPr lang="en-US">
                <a:latin typeface="Arial"/>
                <a:ea typeface="Arial"/>
                <a:cs typeface="Arial"/>
                <a:sym typeface="Arial"/>
              </a:rPr>
              <a:t>”</a:t>
            </a:r>
            <a:r>
              <a:rPr lang="en-US"/>
              <a:t> may suffice where a requirement calls for something in writing, but they do not work as substitutes where Scouts must discuss, tell, show, or demonstrate something.</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Boy Scouts of America does not currently produce any worksheets or other similar learning aids for merit badges simply due to the costs and additional effort related to keeping them up to date. The National Advancement  Program Team, however, recognizes the value of such tools, and permits their use as long as merit badge counselors and unit leaders understand this is not official material and that use of the tools must not serve to alter merit badge requirements or provide unauthorized shortcuts. Scouts are still expected to complete the official requirements as written.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It is important to note that regardless of the value of these worksheets or other learning aids, Scouts must </a:t>
            </a:r>
            <a:r>
              <a:rPr i="1" lang="en-US"/>
              <a:t>not</a:t>
            </a:r>
            <a:r>
              <a:rPr lang="en-US"/>
              <a:t> be required to use them.</a:t>
            </a:r>
            <a:endParaRPr/>
          </a:p>
        </p:txBody>
      </p:sp>
      <p:sp>
        <p:nvSpPr>
          <p:cNvPr id="402" name="Google Shape;402;p35: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6: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9" name="Google Shape;409;p36: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i="1" lang="en-US"/>
              <a:t>[Presenter note: hold up a blue card while working with this slide, or ask participants to refer to their copy if you provided one in a packet you distributed. Point out the areas on the card as you describe the steps below.] </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We</a:t>
            </a:r>
            <a:r>
              <a:rPr lang="en-US">
                <a:latin typeface="Times New Roman"/>
                <a:ea typeface="Times New Roman"/>
                <a:cs typeface="Times New Roman"/>
                <a:sym typeface="Times New Roman"/>
              </a:rPr>
              <a:t>’</a:t>
            </a:r>
            <a:r>
              <a:rPr lang="en-US"/>
              <a:t>ve touched on </a:t>
            </a:r>
            <a:r>
              <a:rPr lang="en-US">
                <a:latin typeface="Times New Roman"/>
                <a:ea typeface="Times New Roman"/>
                <a:cs typeface="Times New Roman"/>
                <a:sym typeface="Times New Roman"/>
              </a:rPr>
              <a:t>“</a:t>
            </a:r>
            <a:r>
              <a:rPr lang="en-US"/>
              <a:t>partials</a:t>
            </a:r>
            <a:r>
              <a:rPr lang="en-US">
                <a:latin typeface="Times New Roman"/>
                <a:ea typeface="Times New Roman"/>
                <a:cs typeface="Times New Roman"/>
                <a:sym typeface="Times New Roman"/>
              </a:rPr>
              <a:t>”</a:t>
            </a:r>
            <a:r>
              <a:rPr lang="en-US"/>
              <a:t> several times, and by now you should have a good understanding that they may often be the appropriate outcome from a summer camp or merit badge event experience.</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As you issue partials, there are a few fine points to keep in mind:</a:t>
            </a:r>
            <a:endParaRPr/>
          </a:p>
          <a:p>
            <a:pPr indent="-228600" lvl="0" marL="228600" rtl="0" algn="l">
              <a:spcBef>
                <a:spcPts val="438"/>
              </a:spcBef>
              <a:spcAft>
                <a:spcPts val="0"/>
              </a:spcAft>
              <a:buClr>
                <a:schemeClr val="dk1"/>
              </a:buClr>
              <a:buSzPts val="1200"/>
              <a:buFont typeface="Times New Roman"/>
              <a:buChar char="•"/>
            </a:pPr>
            <a:r>
              <a:rPr lang="en-US"/>
              <a:t>Use the table area on the front of the second panel of the blue card to list and initial each requirement as the Scout completes it. Please don</a:t>
            </a:r>
            <a:r>
              <a:rPr lang="en-US">
                <a:latin typeface="Times New Roman"/>
                <a:ea typeface="Times New Roman"/>
                <a:cs typeface="Times New Roman"/>
                <a:sym typeface="Times New Roman"/>
              </a:rPr>
              <a:t>’</a:t>
            </a:r>
            <a:r>
              <a:rPr lang="en-US"/>
              <a:t>t ever rely on your memory.</a:t>
            </a:r>
            <a:endParaRPr/>
          </a:p>
          <a:p>
            <a:pPr indent="-228600" lvl="0" marL="228600" rtl="0" algn="l">
              <a:spcBef>
                <a:spcPts val="438"/>
              </a:spcBef>
              <a:spcAft>
                <a:spcPts val="0"/>
              </a:spcAft>
              <a:buClr>
                <a:schemeClr val="dk1"/>
              </a:buClr>
              <a:buSzPts val="1200"/>
              <a:buFont typeface="Times New Roman"/>
              <a:buChar char="•"/>
            </a:pPr>
            <a:r>
              <a:rPr b="1" lang="en-US"/>
              <a:t>Do not</a:t>
            </a:r>
            <a:r>
              <a:rPr lang="en-US"/>
              <a:t> sign the counselor signature line on the front two panels of the card until </a:t>
            </a:r>
            <a:r>
              <a:rPr b="1" i="1" lang="en-US"/>
              <a:t>all</a:t>
            </a:r>
            <a:r>
              <a:rPr lang="en-US"/>
              <a:t> requirements are fulfilled.</a:t>
            </a:r>
            <a:endParaRPr/>
          </a:p>
          <a:p>
            <a:pPr indent="-228600" lvl="0" marL="228600" rtl="0" algn="l">
              <a:spcBef>
                <a:spcPts val="438"/>
              </a:spcBef>
              <a:spcAft>
                <a:spcPts val="0"/>
              </a:spcAft>
              <a:buClr>
                <a:schemeClr val="dk1"/>
              </a:buClr>
              <a:buSzPts val="1200"/>
              <a:buFont typeface="Times New Roman"/>
              <a:buChar char="•"/>
            </a:pPr>
            <a:r>
              <a:rPr lang="en-US"/>
              <a:t>Partially completed merit badges don</a:t>
            </a:r>
            <a:r>
              <a:rPr lang="en-US">
                <a:latin typeface="Times New Roman"/>
                <a:ea typeface="Times New Roman"/>
                <a:cs typeface="Times New Roman"/>
                <a:sym typeface="Times New Roman"/>
              </a:rPr>
              <a:t>’</a:t>
            </a:r>
            <a:r>
              <a:rPr lang="en-US"/>
              <a:t>t expire. The Scout has until his or her18th birthday to complete the requirements.</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In the case of a partial completion, the original counselor does not retain the counselor</a:t>
            </a:r>
            <a:r>
              <a:rPr lang="en-US">
                <a:latin typeface="Times New Roman"/>
                <a:ea typeface="Times New Roman"/>
                <a:cs typeface="Times New Roman"/>
                <a:sym typeface="Times New Roman"/>
              </a:rPr>
              <a:t>’</a:t>
            </a:r>
            <a:r>
              <a:rPr lang="en-US"/>
              <a:t>s portion of the card. </a:t>
            </a:r>
            <a:r>
              <a:rPr i="1" lang="en-US"/>
              <a:t>[Point to this portion.]</a:t>
            </a:r>
            <a:r>
              <a:rPr lang="en-US"/>
              <a:t> Any subsequent counselors will need to work with it. Future counselors may choose not to accept partial work, but this should be rare, and if a Scout believes they are being treated unfairly they may work with their unit leader to find another counselor.</a:t>
            </a:r>
            <a:endParaRPr/>
          </a:p>
        </p:txBody>
      </p:sp>
      <p:sp>
        <p:nvSpPr>
          <p:cNvPr id="410" name="Google Shape;410;p36: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7: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7" name="Google Shape;417;p37: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The key word here is “earned.” </a:t>
            </a:r>
            <a:r>
              <a:rPr i="1" lang="en-US"/>
              <a:t>[Pause, give participants a chance to read the slide.]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If a Scout </a:t>
            </a:r>
            <a:r>
              <a:rPr b="1" i="1" lang="en-US"/>
              <a:t>learns</a:t>
            </a:r>
            <a:r>
              <a:rPr lang="en-US"/>
              <a:t> the material for a particular merit badge and a registered and approved counselor successfully </a:t>
            </a:r>
            <a:r>
              <a:rPr b="1" i="1" lang="en-US"/>
              <a:t>tests</a:t>
            </a:r>
            <a:r>
              <a:rPr lang="en-US"/>
              <a:t> him or her on the requirements, and then a brief </a:t>
            </a:r>
            <a:r>
              <a:rPr b="1" i="1" lang="en-US"/>
              <a:t>review</a:t>
            </a:r>
            <a:r>
              <a:rPr lang="en-US"/>
              <a:t> with the unit leader confirms the Scout has earned the badge (note that’s “review” not “retest”), then the advancement is recorded and the Scout is </a:t>
            </a:r>
            <a:r>
              <a:rPr b="1" i="1" lang="en-US"/>
              <a:t>recognized</a:t>
            </a:r>
            <a:r>
              <a:rPr lang="en-US"/>
              <a:t> with the merit badge patch. End of story. The objectives of Scouting—with regard to this merit badge—have been met.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Even though this topic is now worded somewhat differently in the </a:t>
            </a:r>
            <a:r>
              <a:rPr i="1" lang="en-US"/>
              <a:t>Guide to Advancement</a:t>
            </a:r>
            <a:r>
              <a:rPr lang="en-US"/>
              <a:t>, it will still raise questions. So let’s see how you might answer them.</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First question: What if the Scout doesn’t retain what they have learned? Is there any recourse? Why or why not? </a:t>
            </a:r>
            <a:r>
              <a:rPr i="1" lang="en-US"/>
              <a:t>[Allow participants to respond.]</a:t>
            </a:r>
            <a:endParaRPr/>
          </a:p>
          <a:p>
            <a:pPr indent="0" lvl="0" marL="0" rtl="0" algn="l">
              <a:spcBef>
                <a:spcPts val="360"/>
              </a:spcBef>
              <a:spcAft>
                <a:spcPts val="0"/>
              </a:spcAft>
              <a:buNone/>
            </a:pPr>
            <a:r>
              <a:t/>
            </a:r>
            <a:endParaRPr i="1"/>
          </a:p>
          <a:p>
            <a:pPr indent="0" lvl="0" marL="0" rtl="0" algn="l">
              <a:spcBef>
                <a:spcPts val="360"/>
              </a:spcBef>
              <a:spcAft>
                <a:spcPts val="0"/>
              </a:spcAft>
              <a:buNone/>
            </a:pPr>
            <a:r>
              <a:rPr i="1" lang="en-US"/>
              <a:t>[The answer:]</a:t>
            </a:r>
            <a:r>
              <a:rPr lang="en-US"/>
              <a:t> There is no recourse. He or she still gets to keep and count the badge. According to topic 2.0.0.3 in the </a:t>
            </a:r>
            <a:r>
              <a:rPr i="1" lang="en-US"/>
              <a:t>Guide to Advancement</a:t>
            </a:r>
            <a:r>
              <a:rPr lang="en-US"/>
              <a:t>, “Personal Growth Is the Primary Goal.” “As a Scout learns a skill and then is tested on it, and reviewed and recognized, the Scout develops confidence. A Scout comes to realize he or she can learn and do other similar things. The retention of Scouting skills and knowledge is important, of course, but for retention to take place, it will be because Scouting skills and knowledge are used in our programs.”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Second question: What if the counselor is not registered or not approved, but the Scout still, actually and personally, fulfilled all the requirements as written? </a:t>
            </a:r>
            <a:r>
              <a:rPr i="1" lang="en-US"/>
              <a:t>[Allow participants to respond.]</a:t>
            </a:r>
            <a:endParaRPr/>
          </a:p>
          <a:p>
            <a:pPr indent="0" lvl="0" marL="0" rtl="0" algn="l">
              <a:spcBef>
                <a:spcPts val="360"/>
              </a:spcBef>
              <a:spcAft>
                <a:spcPts val="0"/>
              </a:spcAft>
              <a:buNone/>
            </a:pPr>
            <a:r>
              <a:t/>
            </a:r>
            <a:endParaRPr i="1"/>
          </a:p>
          <a:p>
            <a:pPr indent="0" lvl="0" marL="0" rtl="0" algn="l">
              <a:spcBef>
                <a:spcPts val="360"/>
              </a:spcBef>
              <a:spcAft>
                <a:spcPts val="0"/>
              </a:spcAft>
              <a:buNone/>
            </a:pPr>
            <a:r>
              <a:rPr i="1" lang="en-US"/>
              <a:t>[The answer:]</a:t>
            </a:r>
            <a:r>
              <a:rPr lang="en-US"/>
              <a:t> The </a:t>
            </a:r>
            <a:r>
              <a:rPr i="1" lang="en-US"/>
              <a:t>Guide to Advancement</a:t>
            </a:r>
            <a:r>
              <a:rPr lang="en-US"/>
              <a:t>, in topic 7.0.4.6, says, “The badge is his or hers to keep and count…if a Scout, without intent to violate national BSA procedures or policies, fulfills merit badge requirements with someone who is not registered and approved as a counselor.” It goes on to say, “This could happen, for example, if a Scout, in good faith, contacts someone who has inadvertently been dropped from a unit or district charter.”</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418" name="Google Shape;418;p37: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8: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7" name="Google Shape;427;p38: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It is the unit leader</a:t>
            </a:r>
            <a:r>
              <a:rPr lang="en-US">
                <a:latin typeface="Arial"/>
                <a:ea typeface="Arial"/>
                <a:cs typeface="Arial"/>
                <a:sym typeface="Arial"/>
              </a:rPr>
              <a:t>’</a:t>
            </a:r>
            <a:r>
              <a:rPr lang="en-US"/>
              <a:t>s responsibility to help Scouts understand that only registered and approved counselors are to be used. If this has been communicated and a youth shows he or she has a clear understanding of the mandate, but yet ignores it, then the unit leader may require the Scout to work with another counselor who is properly registered and approved, and who will verify that the requirements were met and then sign the blue card. The unit leader should discuss potential follow-up counselors with the Scout and provide the name of at least one, but Scouts must be allowed to work with registered and approved counselors of their choice.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If it is suspected that it would have been </a:t>
            </a:r>
            <a:r>
              <a:rPr b="1" i="1" lang="en-US"/>
              <a:t>impossible</a:t>
            </a:r>
            <a:r>
              <a:rPr lang="en-US"/>
              <a:t> for a youth to complete a merit badge, there is a limited recourse available that may result in a decision that the requirements could not have been fulfilled, and thus, the merit badge was not actually earned. This might be the case if a Scout, for example, returns from camp with an extraordinary number of signed blue cards—over and above what most Scouts ever earn at camp.</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unit leader begins the process by consulting with those involved, such as the merit badge fair coordinator, camp director, or counselor. Then, in a positive and supporting manner, the unit leader should hold a conference with the youth and discuss aspects of the merit badge class, such as who taught the program, when and where it was held, what sort of activities took place, how testing was done, and what the youth took home from the program. Note that this is not a re-testing session.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If it becomes clear and evident that requirements </a:t>
            </a:r>
            <a:r>
              <a:rPr i="1" lang="en-US"/>
              <a:t>could not possibly have been completed</a:t>
            </a:r>
            <a:r>
              <a:rPr lang="en-US"/>
              <a:t>, then the unit leader offers the name of at least one other counselor the youth may work with to fulfill the incomplete requirements. Again, however, the youth may choose any registered and approved counselor.</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Special Note: </a:t>
            </a:r>
            <a:r>
              <a:rPr lang="en-US"/>
              <a:t>In this case the merit badge is not taken away because, although signed-off, it was never actually </a:t>
            </a:r>
            <a:r>
              <a:rPr i="1" lang="en-US" u="sng"/>
              <a:t>earned</a:t>
            </a:r>
            <a:r>
              <a:rPr lang="en-US"/>
              <a:t>. Additionally, this procedure is not to be viewed as an opportunity to retest on requirements; to inject another set of standards; or to debate whether the youth was strong enough, mature enough, or old enough to have completed the requirements.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More information on using this </a:t>
            </a:r>
            <a:r>
              <a:rPr i="1" lang="en-US"/>
              <a:t>limited recourse</a:t>
            </a:r>
            <a:r>
              <a:rPr lang="en-US"/>
              <a:t> is detailed in the </a:t>
            </a:r>
            <a:r>
              <a:rPr i="1" lang="en-US"/>
              <a:t>Guide to Advancement</a:t>
            </a:r>
            <a:r>
              <a:rPr lang="en-US"/>
              <a:t>, topic 7.0.4.7.</a:t>
            </a:r>
            <a:endParaRPr/>
          </a:p>
        </p:txBody>
      </p:sp>
      <p:sp>
        <p:nvSpPr>
          <p:cNvPr id="428" name="Google Shape;428;p38: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9: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5" name="Google Shape;435;p39: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273050" lvl="0" marL="273050" rtl="0" algn="l">
              <a:spcBef>
                <a:spcPts val="0"/>
              </a:spcBef>
              <a:spcAft>
                <a:spcPts val="0"/>
              </a:spcAft>
              <a:buClr>
                <a:schemeClr val="dk1"/>
              </a:buClr>
              <a:buSzPts val="1200"/>
              <a:buFont typeface="Calibri"/>
              <a:buAutoNum type="arabicPeriod"/>
            </a:pPr>
            <a:r>
              <a:rPr lang="en-US"/>
              <a:t>There is no minimum age or rank. Any registered Scout can work on any merit badge at any time.</a:t>
            </a:r>
            <a:endParaRPr/>
          </a:p>
          <a:p>
            <a:pPr indent="-196850" lvl="0" marL="273050" rtl="0" algn="l">
              <a:spcBef>
                <a:spcPts val="0"/>
              </a:spcBef>
              <a:spcAft>
                <a:spcPts val="0"/>
              </a:spcAft>
              <a:buClr>
                <a:schemeClr val="dk1"/>
              </a:buClr>
              <a:buSzPts val="1200"/>
              <a:buFont typeface="Calibri"/>
              <a:buNone/>
            </a:pPr>
            <a:r>
              <a:t/>
            </a:r>
            <a:endParaRPr/>
          </a:p>
          <a:p>
            <a:pPr indent="-273050" lvl="0" marL="273050" rtl="0" algn="l">
              <a:spcBef>
                <a:spcPts val="0"/>
              </a:spcBef>
              <a:spcAft>
                <a:spcPts val="0"/>
              </a:spcAft>
              <a:buClr>
                <a:schemeClr val="dk1"/>
              </a:buClr>
              <a:buSzPts val="1200"/>
              <a:buFont typeface="Calibri"/>
              <a:buAutoNum type="arabicPeriod"/>
            </a:pPr>
            <a:r>
              <a:rPr lang="en-US"/>
              <a:t>There is no limit to the number of badges a Scout may work on at one time. At one point or another we’ve all had too many “irons” in the fire. The Scout should be allowed the same learning experience.</a:t>
            </a:r>
            <a:endParaRPr/>
          </a:p>
          <a:p>
            <a:pPr indent="-196850" lvl="0" marL="273050" rtl="0" algn="l">
              <a:spcBef>
                <a:spcPts val="0"/>
              </a:spcBef>
              <a:spcAft>
                <a:spcPts val="0"/>
              </a:spcAft>
              <a:buClr>
                <a:schemeClr val="dk1"/>
              </a:buClr>
              <a:buSzPts val="1200"/>
              <a:buFont typeface="Calibri"/>
              <a:buNone/>
            </a:pPr>
            <a:r>
              <a:t/>
            </a:r>
            <a:endParaRPr/>
          </a:p>
          <a:p>
            <a:pPr indent="-273050" lvl="0" marL="273050" rtl="0" algn="l">
              <a:spcBef>
                <a:spcPts val="0"/>
              </a:spcBef>
              <a:spcAft>
                <a:spcPts val="0"/>
              </a:spcAft>
              <a:buClr>
                <a:schemeClr val="dk1"/>
              </a:buClr>
              <a:buSzPts val="1200"/>
              <a:buFont typeface="Calibri"/>
              <a:buAutoNum type="arabicPeriod"/>
            </a:pPr>
            <a:r>
              <a:rPr lang="en-US"/>
              <a:t>The </a:t>
            </a:r>
            <a:r>
              <a:rPr i="1" lang="en-US"/>
              <a:t>Guide to Advancement</a:t>
            </a:r>
            <a:r>
              <a:rPr lang="en-US"/>
              <a:t> covers this. The unit leader does not provide an approval, but instead has a discussion with the Scout about what to expect, how to fulfill the requirements, and any difficulties that could be faced. The discussion may be a lot like a Scoutmaster conference and it could even cover establishing a goal for completing the work. But in a way, this is a “trick question.” The unit leader’s signature is required before the Scout begins to work </a:t>
            </a:r>
            <a:r>
              <a:rPr i="1" lang="en-US"/>
              <a:t>with a merit badge counselor</a:t>
            </a:r>
            <a:r>
              <a:rPr lang="en-US"/>
              <a:t>. It is </a:t>
            </a:r>
            <a:r>
              <a:rPr i="1" lang="en-US"/>
              <a:t>not</a:t>
            </a:r>
            <a:r>
              <a:rPr lang="en-US"/>
              <a:t> required to begin work on the </a:t>
            </a:r>
            <a:r>
              <a:rPr i="1" lang="en-US"/>
              <a:t>merit badge</a:t>
            </a:r>
            <a:r>
              <a:rPr lang="en-US"/>
              <a:t> itself.</a:t>
            </a:r>
            <a:endParaRPr/>
          </a:p>
        </p:txBody>
      </p:sp>
      <p:sp>
        <p:nvSpPr>
          <p:cNvPr id="436" name="Google Shape;436;p39: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4: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 name="Google Shape;52;p4: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The BSA mission and the objectives of the Scouting program that appear on this slide represent the desired outcomes of the merit badge program.</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skills and knowledge developed through merit badges are important, but not so much so as achievement of the objectives and mission. The mission and objectives of Scouting, for the most part, are accomplished through the merit badge </a:t>
            </a:r>
            <a:r>
              <a:rPr b="1" i="1" lang="en-US"/>
              <a:t>process</a:t>
            </a:r>
            <a:r>
              <a:rPr lang="en-US"/>
              <a:t>, as opposed to the learning that</a:t>
            </a:r>
            <a:r>
              <a:rPr lang="en-US">
                <a:latin typeface="Arial"/>
                <a:ea typeface="Arial"/>
                <a:cs typeface="Arial"/>
                <a:sym typeface="Arial"/>
              </a:rPr>
              <a:t>’</a:t>
            </a:r>
            <a:r>
              <a:rPr lang="en-US"/>
              <a:t>s related to the subject matter. This doesn't mean the subject matter is unimportant. It is important. But it </a:t>
            </a:r>
            <a:r>
              <a:rPr i="1" lang="en-US"/>
              <a:t>does</a:t>
            </a:r>
            <a:r>
              <a:rPr lang="en-US"/>
              <a:t> mean that the </a:t>
            </a:r>
            <a:r>
              <a:rPr b="1" i="1" lang="en-US"/>
              <a:t>process</a:t>
            </a:r>
            <a:r>
              <a:rPr lang="en-US"/>
              <a:t> of learning and interacting with others in successfully challenging and completing </a:t>
            </a:r>
            <a:r>
              <a:rPr b="1" i="1" lang="en-US"/>
              <a:t>all</a:t>
            </a:r>
            <a:r>
              <a:rPr lang="en-US"/>
              <a:t> the requirements is the key to success. This is why we do not </a:t>
            </a:r>
            <a:r>
              <a:rPr lang="en-US">
                <a:latin typeface="Arial"/>
                <a:ea typeface="Arial"/>
                <a:cs typeface="Arial"/>
                <a:sym typeface="Arial"/>
              </a:rPr>
              <a:t>“</a:t>
            </a:r>
            <a:r>
              <a:rPr lang="en-US"/>
              <a:t>retest</a:t>
            </a:r>
            <a:r>
              <a:rPr lang="en-US">
                <a:latin typeface="Arial"/>
                <a:ea typeface="Arial"/>
                <a:cs typeface="Arial"/>
                <a:sym typeface="Arial"/>
              </a:rPr>
              <a:t>”</a:t>
            </a:r>
            <a:r>
              <a:rPr lang="en-US"/>
              <a:t> in Scouting. We</a:t>
            </a:r>
            <a:r>
              <a:rPr lang="en-US">
                <a:latin typeface="Arial"/>
                <a:ea typeface="Arial"/>
                <a:cs typeface="Arial"/>
                <a:sym typeface="Arial"/>
              </a:rPr>
              <a:t>’</a:t>
            </a:r>
            <a:r>
              <a:rPr lang="en-US"/>
              <a:t>re more interested in what the Scout experiences along the way.</a:t>
            </a:r>
            <a:endParaRPr/>
          </a:p>
        </p:txBody>
      </p:sp>
      <p:sp>
        <p:nvSpPr>
          <p:cNvPr id="53" name="Google Shape;53;p4: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0: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3" name="Google Shape;443;p40: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228600" lvl="0" marL="228600" rtl="0" algn="l">
              <a:spcBef>
                <a:spcPts val="0"/>
              </a:spcBef>
              <a:spcAft>
                <a:spcPts val="0"/>
              </a:spcAft>
              <a:buClr>
                <a:schemeClr val="dk1"/>
              </a:buClr>
              <a:buSzPts val="1200"/>
              <a:buFont typeface="Calibri"/>
              <a:buAutoNum type="arabicPeriod" startAt="4"/>
            </a:pPr>
            <a:r>
              <a:rPr lang="en-US"/>
              <a:t>All the Scoutmaster could do is counsel the Scout to perhaps finish what was begun.</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startAt="4"/>
            </a:pPr>
            <a:r>
              <a:rPr lang="en-US"/>
              <a:t>There are some Scouts who might do well to begin with required badges, but this choice belongs to the Scout.</a:t>
            </a:r>
            <a:endParaRPr/>
          </a:p>
        </p:txBody>
      </p:sp>
      <p:sp>
        <p:nvSpPr>
          <p:cNvPr id="444" name="Google Shape;444;p40: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1: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0" name="Google Shape;450;p41: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228600" lvl="0" marL="228600" rtl="0" algn="l">
              <a:spcBef>
                <a:spcPts val="0"/>
              </a:spcBef>
              <a:spcAft>
                <a:spcPts val="0"/>
              </a:spcAft>
              <a:buClr>
                <a:schemeClr val="dk1"/>
              </a:buClr>
              <a:buSzPts val="1200"/>
              <a:buFont typeface="Calibri"/>
              <a:buAutoNum type="arabicPeriod" startAt="6"/>
            </a:pPr>
            <a:r>
              <a:rPr lang="en-US"/>
              <a:t>All merit badge counselors must be registered and approved for each merit badge they counsel. There are no exceptions for unit leaders, camp staff, merit badge event faculty, or anyone else.</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startAt="6"/>
            </a:pPr>
            <a:r>
              <a:rPr lang="en-US"/>
              <a:t>The National Council does not place a limit on the number of merit badges a youth may earn from one counselor; however, the unit leader is permitted to place a limit on the number of merit badges that may be earned from one counselor, as long as the same limit applies to all Scouts in the unit.</a:t>
            </a:r>
            <a:endParaRPr/>
          </a:p>
        </p:txBody>
      </p:sp>
      <p:sp>
        <p:nvSpPr>
          <p:cNvPr id="451" name="Google Shape;451;p41: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2: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7" name="Google Shape;457;p42: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228600" lvl="0" marL="228600" rtl="0" algn="l">
              <a:spcBef>
                <a:spcPts val="0"/>
              </a:spcBef>
              <a:spcAft>
                <a:spcPts val="0"/>
              </a:spcAft>
              <a:buClr>
                <a:schemeClr val="dk1"/>
              </a:buClr>
              <a:buSzPts val="1200"/>
              <a:buFont typeface="Calibri"/>
              <a:buAutoNum type="arabicPeriod" startAt="8"/>
            </a:pPr>
            <a:r>
              <a:rPr lang="en-US"/>
              <a:t>The National Council does not limit the number of badges for which a counselor may be approved, but councils are permitted to do this as a method of assuring a higher level of education and skills. But remember, any such local procedure should be flexible so that all merit badges are covered.</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startAt="8"/>
            </a:pPr>
            <a:r>
              <a:rPr lang="en-US"/>
              <a:t>Yes, but unless the Scout is in a remote location or there are other reasons why the parent is the best choice as a counselor, it is better for Scouts to learn from, and associate with, a variety of adults.</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startAt="8"/>
            </a:pPr>
            <a:r>
              <a:rPr lang="en-US"/>
              <a:t>Yes. It is permissible for counselors who are registered and approved in one council to work with Scouts from other councils, units, or districts.</a:t>
            </a:r>
            <a:endParaRPr/>
          </a:p>
        </p:txBody>
      </p:sp>
      <p:sp>
        <p:nvSpPr>
          <p:cNvPr id="458" name="Google Shape;458;p42: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43: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5" name="Google Shape;465;p43: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228600" lvl="0" marL="228600" rtl="0" algn="l">
              <a:spcBef>
                <a:spcPts val="0"/>
              </a:spcBef>
              <a:spcAft>
                <a:spcPts val="0"/>
              </a:spcAft>
              <a:buClr>
                <a:schemeClr val="dk1"/>
              </a:buClr>
              <a:buSzPts val="1200"/>
              <a:buFont typeface="Calibri"/>
              <a:buAutoNum type="arabicPeriod" startAt="11"/>
            </a:pPr>
            <a:r>
              <a:rPr lang="en-US"/>
              <a:t>Just to be clear, the answer, of course, is NO!</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startAt="11"/>
            </a:pPr>
            <a:r>
              <a:rPr lang="en-US"/>
              <a:t>Yes. Every year.</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startAt="11"/>
            </a:pPr>
            <a:r>
              <a:rPr lang="en-US"/>
              <a:t>Partials expire on the 18</a:t>
            </a:r>
            <a:r>
              <a:rPr baseline="30000" lang="en-US"/>
              <a:t>th</a:t>
            </a:r>
            <a:r>
              <a:rPr lang="en-US"/>
              <a:t> birthday unless a youth with a permanent and severe disability is approved by the council executive board to register as a youth member beyond the age of eligibility, according to section 10 of the </a:t>
            </a:r>
            <a:r>
              <a:rPr i="1" lang="en-US"/>
              <a:t>Guide to Advancement</a:t>
            </a:r>
            <a:r>
              <a:rPr lang="en-US"/>
              <a:t>.</a:t>
            </a:r>
            <a:endParaRPr/>
          </a:p>
        </p:txBody>
      </p:sp>
      <p:sp>
        <p:nvSpPr>
          <p:cNvPr id="466" name="Google Shape;466;p43: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44: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3" name="Google Shape;473;p44: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As a merit badge counselor, you will have the opportunity to share your passion with Scouts. You will teach skills that may last a lifetime and you will positively touch—and in some cases, dramatically change—the lives of many men and women. You may not get to know this as you work directly in the program, but it </a:t>
            </a:r>
            <a:r>
              <a:rPr i="1" lang="en-US"/>
              <a:t>will</a:t>
            </a:r>
            <a:r>
              <a:rPr lang="en-US"/>
              <a:t> happen.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Enjoy the opportunity you have in front of you! And thank you for your commitment.</a:t>
            </a:r>
            <a:endParaRPr/>
          </a:p>
        </p:txBody>
      </p:sp>
      <p:sp>
        <p:nvSpPr>
          <p:cNvPr id="474" name="Google Shape;474;p44: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5: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1" name="Google Shape;481;p45: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i="1" lang="en-US"/>
              <a:t>[Note to the presenter: This is your opportunity to review any details or issues participants indicated earlier that they wanted to be sure were covered. Provide the answers to any that were not covered, and allow further questions from the group as time allows. This is also the time to gather feedback for passing on to the National Advancement Team. Please send any comments or suggestions to advancement.team@scouting.org.]</a:t>
            </a:r>
            <a:endParaRPr/>
          </a:p>
          <a:p>
            <a:pPr indent="0" lvl="0" marL="0" rtl="0" algn="l">
              <a:spcBef>
                <a:spcPts val="360"/>
              </a:spcBef>
              <a:spcAft>
                <a:spcPts val="0"/>
              </a:spcAft>
              <a:buNone/>
            </a:pPr>
            <a:r>
              <a:t/>
            </a:r>
            <a:endParaRPr/>
          </a:p>
        </p:txBody>
      </p:sp>
      <p:sp>
        <p:nvSpPr>
          <p:cNvPr id="482" name="Google Shape;482;p45: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5: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 name="Google Shape;61;p5: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Scouting uses eight specific methods to achieve its objectives. Since earning merit badges is included in rank requirements, the merit badge program primarily relates to the advancement method. But it has the potential to make use of the other seven as well. For example:</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u="sng"/>
              <a:t>Association with adults</a:t>
            </a:r>
            <a:r>
              <a:rPr b="1" lang="en-US"/>
              <a:t> </a:t>
            </a:r>
            <a:r>
              <a:rPr lang="en-US"/>
              <a:t>takes place through unit leader discussions, working with merit badge counselors, and any specialists or guest speakers who assist them.</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Many merit badges include requirements that take place in the </a:t>
            </a:r>
            <a:r>
              <a:rPr b="1" lang="en-US" u="sng"/>
              <a:t>outdoors</a:t>
            </a:r>
            <a:r>
              <a:rPr lang="en-US"/>
              <a: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And opportunities for </a:t>
            </a:r>
            <a:r>
              <a:rPr b="1" lang="en-US" u="sng"/>
              <a:t>leadership development</a:t>
            </a:r>
            <a:r>
              <a:rPr lang="en-US"/>
              <a:t> and </a:t>
            </a:r>
            <a:r>
              <a:rPr b="1" lang="en-US" u="sng"/>
              <a:t>personal growth</a:t>
            </a:r>
            <a:r>
              <a:rPr lang="en-US"/>
              <a:t> abound as Scouts grow in knowledge and self-confidence and work through requirements that require teaching and leading others.</a:t>
            </a:r>
            <a:endParaRPr/>
          </a:p>
        </p:txBody>
      </p:sp>
      <p:sp>
        <p:nvSpPr>
          <p:cNvPr id="62" name="Google Shape;62;p5: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6: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 name="Google Shape;69;p6: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The </a:t>
            </a:r>
            <a:r>
              <a:rPr lang="en-US">
                <a:latin typeface="Arial"/>
                <a:ea typeface="Arial"/>
                <a:cs typeface="Arial"/>
                <a:sym typeface="Arial"/>
              </a:rPr>
              <a:t>“</a:t>
            </a:r>
            <a:r>
              <a:rPr lang="en-US"/>
              <a:t>mechanics</a:t>
            </a:r>
            <a:r>
              <a:rPr lang="en-US">
                <a:latin typeface="Arial"/>
                <a:ea typeface="Arial"/>
                <a:cs typeface="Arial"/>
                <a:sym typeface="Arial"/>
              </a:rPr>
              <a:t>”</a:t>
            </a:r>
            <a:r>
              <a:rPr lang="en-US"/>
              <a:t> of advancement are covered in section 4 of the </a:t>
            </a:r>
            <a:r>
              <a:rPr i="1" lang="en-US"/>
              <a:t>Guide to Advancement. </a:t>
            </a:r>
            <a:r>
              <a:rPr lang="en-US"/>
              <a:t>An understanding of the four steps in Scouts BSA advancement is critical to the process. It is in going through the steps that we meet the objectives of Scouting, and each step is equally important as any other. Merit badge counselors are directly involved in the first two; the others come later.</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It is vital to remember that the advancement method, including the earning of merit badges, is just a method. Advancement and merit badges are not an end in and of themselves.</a:t>
            </a:r>
            <a:endParaRPr/>
          </a:p>
          <a:p>
            <a:pPr indent="0" lvl="0" marL="0" rtl="0" algn="l">
              <a:spcBef>
                <a:spcPts val="360"/>
              </a:spcBef>
              <a:spcAft>
                <a:spcPts val="0"/>
              </a:spcAft>
              <a:buNone/>
            </a:pPr>
            <a:r>
              <a:t/>
            </a:r>
            <a:endParaRPr/>
          </a:p>
        </p:txBody>
      </p:sp>
      <p:sp>
        <p:nvSpPr>
          <p:cNvPr id="70" name="Google Shape;70;p6: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7: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 name="Google Shape;80;p7: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The merit badge program is integral to the Scouts BSA advancement program. We</a:t>
            </a:r>
            <a:r>
              <a:rPr lang="en-US">
                <a:latin typeface="Arial"/>
                <a:ea typeface="Arial"/>
                <a:cs typeface="Arial"/>
                <a:sym typeface="Arial"/>
              </a:rPr>
              <a:t>’</a:t>
            </a:r>
            <a:r>
              <a:rPr lang="en-US"/>
              <a:t>re famous for merit badges. Even businesses and some educational institutions are copying the concept. The process and the lessons work together not only to build practical knowledge and skills, but also to develop the whole person.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Merit badges may be earned by any registered Scout at any time and at any rank, but they are not part of the requirements for the first four ranks—Scout, Tenderfoot, Second Class, and First Class.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Venturers and Sea Scouts who are not yet 18 years old may also earn them if they attained the First Class rank while members of a troop.</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Merit badges are required for the ranks of Star, Life, and Eagle Scout in a combination of </a:t>
            </a:r>
            <a:r>
              <a:rPr lang="en-US">
                <a:latin typeface="Arial"/>
                <a:ea typeface="Arial"/>
                <a:cs typeface="Arial"/>
                <a:sym typeface="Arial"/>
              </a:rPr>
              <a:t>“</a:t>
            </a:r>
            <a:r>
              <a:rPr lang="en-US"/>
              <a:t>required</a:t>
            </a:r>
            <a:r>
              <a:rPr lang="en-US">
                <a:latin typeface="Arial"/>
                <a:ea typeface="Arial"/>
                <a:cs typeface="Arial"/>
                <a:sym typeface="Arial"/>
              </a:rPr>
              <a:t>”</a:t>
            </a:r>
            <a:r>
              <a:rPr lang="en-US"/>
              <a:t> and </a:t>
            </a:r>
            <a:r>
              <a:rPr lang="en-US">
                <a:latin typeface="Arial"/>
                <a:ea typeface="Arial"/>
                <a:cs typeface="Arial"/>
                <a:sym typeface="Arial"/>
              </a:rPr>
              <a:t>“</a:t>
            </a:r>
            <a:r>
              <a:rPr lang="en-US"/>
              <a:t>elective</a:t>
            </a:r>
            <a:r>
              <a:rPr lang="en-US">
                <a:latin typeface="Arial"/>
                <a:ea typeface="Arial"/>
                <a:cs typeface="Arial"/>
                <a:sym typeface="Arial"/>
              </a:rPr>
              <a:t>”</a:t>
            </a:r>
            <a:r>
              <a:rPr lang="en-US"/>
              <a:t> badges., Thirteen of the seventeen specific merit badges, plus any other eight—for a total of 21—must be earned for Eagle.</a:t>
            </a:r>
            <a:endParaRPr/>
          </a:p>
          <a:p>
            <a:pPr indent="0" lvl="0" marL="0" rtl="0" algn="l">
              <a:spcBef>
                <a:spcPts val="360"/>
              </a:spcBef>
              <a:spcAft>
                <a:spcPts val="0"/>
              </a:spcAft>
              <a:buNone/>
            </a:pPr>
            <a:r>
              <a:t/>
            </a:r>
            <a:endParaRPr/>
          </a:p>
          <a:p>
            <a:pPr indent="0" lvl="0" marL="0" rtl="0" algn="l">
              <a:spcBef>
                <a:spcPts val="360"/>
              </a:spcBef>
              <a:spcAft>
                <a:spcPts val="0"/>
              </a:spcAft>
              <a:buNone/>
            </a:pPr>
            <a:r>
              <a:rPr i="1" lang="en-US"/>
              <a:t>[Note to presenter: If asked, the Eagle-required merit badges are as follows: First Aid, Citizenship in the Community, Citizenship in the Nation, Citizenship in the World, Communications, Cooking, Personal Fitness, Emergency Preparedness OR Lifesaving, Environmental Science OR Sustainability, Personal Management, Swimming OR Hiking OR Cycling, Camping, and Family Life.]</a:t>
            </a:r>
            <a:endParaRPr/>
          </a:p>
        </p:txBody>
      </p:sp>
      <p:sp>
        <p:nvSpPr>
          <p:cNvPr id="81" name="Google Shape;81;p7:notes"/>
          <p:cNvSpPr txBox="1"/>
          <p:nvPr>
            <p:ph idx="12" type="sldNum"/>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8: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p8: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Merit badges may be grouped into 14 subject areas. Council advancement committees may approve counselors for the badges they wish to counsel according to their skills and education.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If you give leadership to the merit badge program in your district or council, this list of subject areas may be helpful in organizing your counselors into groups—each one with a lead counselor who helps in the recruitment of a sufficient number of counselors to meet demand.</a:t>
            </a:r>
            <a:endParaRPr b="1" i="1"/>
          </a:p>
        </p:txBody>
      </p:sp>
      <p:sp>
        <p:nvSpPr>
          <p:cNvPr id="89" name="Google Shape;89;p8: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9:notes"/>
          <p:cNvSpPr/>
          <p:nvPr>
            <p:ph idx="2" type="sldImg"/>
          </p:nvPr>
        </p:nvSpPr>
        <p:spPr>
          <a:xfrm>
            <a:off x="1104900" y="696913"/>
            <a:ext cx="4648200"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9:notes"/>
          <p:cNvSpPr txBox="1"/>
          <p:nvPr>
            <p:ph idx="1" type="body"/>
          </p:nvPr>
        </p:nvSpPr>
        <p:spPr>
          <a:xfrm>
            <a:off x="912813" y="4416425"/>
            <a:ext cx="5032375" cy="4183063"/>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rPr lang="en-US"/>
              <a:t>Now with an understanding of how merit badges fit into the advancement method, let</a:t>
            </a:r>
            <a:r>
              <a:rPr lang="en-US">
                <a:latin typeface="Arial"/>
                <a:ea typeface="Arial"/>
                <a:cs typeface="Arial"/>
                <a:sym typeface="Arial"/>
              </a:rPr>
              <a:t>’</a:t>
            </a:r>
            <a:r>
              <a:rPr lang="en-US"/>
              <a:t>s take a look at their benefits to Scouts and how they contribute to meeting our objectives.</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The three citizenship badges—Citizenship in the Community, Nation, and World—are pretty obvious contributors, while Family Life speaks to citizenship at home. </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Communication and Public Speaking have the potential to build confidence, and thus contribute to character development, but any merit badge that</a:t>
            </a:r>
            <a:r>
              <a:rPr lang="en-US">
                <a:latin typeface="Arial"/>
                <a:ea typeface="Arial"/>
                <a:cs typeface="Arial"/>
                <a:sym typeface="Arial"/>
              </a:rPr>
              <a:t>’</a:t>
            </a:r>
            <a:r>
              <a:rPr lang="en-US"/>
              <a:t>s properly presented can help develop the kind of confidence and self-reliance that comes from overcoming difficult obstacles in the achievement of a goal.</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Social skills will develop as well, especially as Scouts work with you and take advantage of other opportunities for interaction with adults. This is a valuable experience. Scouts might be shy and fearful in a new situation, but a good counselor can draw them out with a relaxed, informal, and friendly atmosphere.</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Scouts will also learn through merit badges such as Swimming, Athletics, and Personal Fitness, that fun aerobic activities can lead not only to physical fitness, but also to healthy lifestyles and combatting childhood obesity—if the counselor interjects these ideas into the discussion.</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A world of career choices also begins to unfold as merit badges are accumulated. Scouts good in math and science may find badges like Chemistry, Astronomy, and Oceanography attractive and may learn more about potential careers in these fields. Scouts who enjoy working with animals may find that Veterinary Science, Insect Study, and Dog Care can have the same sort of result.</a:t>
            </a:r>
            <a:endParaRPr/>
          </a:p>
          <a:p>
            <a:pPr indent="0" lvl="0" marL="0" rtl="0" algn="l">
              <a:spcBef>
                <a:spcPts val="438"/>
              </a:spcBef>
              <a:spcAft>
                <a:spcPts val="0"/>
              </a:spcAft>
              <a:buNone/>
            </a:pPr>
            <a:r>
              <a:t/>
            </a:r>
            <a:endParaRPr/>
          </a:p>
          <a:p>
            <a:pPr indent="0" lvl="0" marL="0" rtl="0" algn="l">
              <a:spcBef>
                <a:spcPts val="438"/>
              </a:spcBef>
              <a:spcAft>
                <a:spcPts val="0"/>
              </a:spcAft>
              <a:buNone/>
            </a:pPr>
            <a:r>
              <a:rPr lang="en-US"/>
              <a:t>Many of you who were Scouts may attribute the basis for your careers to one of the merit badges you earned, and others of you may have begun a hobby through a merit badge experience. Fishing and Stamp or Coin Collecting might be good examples.</a:t>
            </a:r>
            <a:endParaRPr/>
          </a:p>
          <a:p>
            <a:pPr indent="0" lvl="0" marL="0" rtl="0" algn="l">
              <a:spcBef>
                <a:spcPts val="438"/>
              </a:spcBef>
              <a:spcAft>
                <a:spcPts val="0"/>
              </a:spcAft>
              <a:buNone/>
            </a:pPr>
            <a:r>
              <a:rPr lang="en-US"/>
              <a:t> </a:t>
            </a:r>
            <a:endParaRPr/>
          </a:p>
          <a:p>
            <a:pPr indent="0" lvl="0" marL="0" rtl="0" algn="l">
              <a:spcBef>
                <a:spcPts val="438"/>
              </a:spcBef>
              <a:spcAft>
                <a:spcPts val="0"/>
              </a:spcAft>
              <a:buNone/>
            </a:pPr>
            <a:r>
              <a:rPr lang="en-US"/>
              <a:t>You, as the merit badge counselor, have the opportunity to work with Scouts of different backgrounds and unique talents. Some will be self-starters and require little guidance, while others will need your personal attention to help them understand the subject matter. Above all, you</a:t>
            </a:r>
            <a:r>
              <a:rPr lang="en-US">
                <a:latin typeface="Arial"/>
                <a:ea typeface="Arial"/>
                <a:cs typeface="Arial"/>
                <a:sym typeface="Arial"/>
              </a:rPr>
              <a:t>’</a:t>
            </a:r>
            <a:r>
              <a:rPr lang="en-US"/>
              <a:t>re someone they will look up to for support and encouragement. You will be seen as the expert. Share your knowledge as well as your passion, and set that positive example so they will share it with others.</a:t>
            </a:r>
            <a:endParaRPr/>
          </a:p>
        </p:txBody>
      </p:sp>
      <p:sp>
        <p:nvSpPr>
          <p:cNvPr id="101" name="Google Shape;101;p9:notes"/>
          <p:cNvSpPr txBox="1"/>
          <p:nvPr/>
        </p:nvSpPr>
        <p:spPr>
          <a:xfrm>
            <a:off x="3886200" y="8831263"/>
            <a:ext cx="2971800" cy="465137"/>
          </a:xfrm>
          <a:prstGeom prst="rect">
            <a:avLst/>
          </a:prstGeom>
          <a:noFill/>
          <a:ln>
            <a:noFill/>
          </a:ln>
        </p:spPr>
        <p:txBody>
          <a:bodyPr anchorCtr="0" anchor="b" bIns="46125" lIns="92275" spcFirstLastPara="1" rIns="92275" wrap="square" tIns="46125">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4"/>
          <p:cNvSpPr txBox="1"/>
          <p:nvPr/>
        </p:nvSpPr>
        <p:spPr>
          <a:xfrm>
            <a:off x="8555277" y="6411434"/>
            <a:ext cx="58872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2000" u="none" cap="none" strike="noStrike">
                <a:solidFill>
                  <a:schemeClr val="lt1"/>
                </a:solidFill>
                <a:latin typeface="Arial"/>
                <a:ea typeface="Arial"/>
                <a:cs typeface="Arial"/>
                <a:sym typeface="Arial"/>
              </a:rPr>
              <a:t>‹#›</a:t>
            </a:fld>
            <a:endParaRPr b="1" sz="20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8.jpg"/><Relationship Id="rId3" Type="http://schemas.openxmlformats.org/officeDocument/2006/relationships/image" Target="../media/image11.jpg"/><Relationship Id="rId4" Type="http://schemas.openxmlformats.org/officeDocument/2006/relationships/image" Target="../media/image4.jpg"/><Relationship Id="rId5" Type="http://schemas.openxmlformats.org/officeDocument/2006/relationships/slideLayout" Target="../slideLayouts/slideLayout1.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1.png"/><Relationship Id="rId3" Type="http://schemas.openxmlformats.org/officeDocument/2006/relationships/image" Target="../media/image11.jpg"/><Relationship Id="rId4" Type="http://schemas.openxmlformats.org/officeDocument/2006/relationships/image" Target="../media/image4.jpg"/><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Background_top.jpg" id="10" name="Google Shape;10;p1"/>
          <p:cNvPicPr preferRelativeResize="0"/>
          <p:nvPr/>
        </p:nvPicPr>
        <p:blipFill rotWithShape="1">
          <a:blip r:embed="rId1">
            <a:alphaModFix/>
          </a:blip>
          <a:srcRect b="0" l="0" r="0" t="0"/>
          <a:stretch/>
        </p:blipFill>
        <p:spPr>
          <a:xfrm>
            <a:off x="-12700" y="-25400"/>
            <a:ext cx="9169400" cy="247650"/>
          </a:xfrm>
          <a:prstGeom prst="rect">
            <a:avLst/>
          </a:prstGeom>
          <a:noFill/>
          <a:ln>
            <a:noFill/>
          </a:ln>
        </p:spPr>
      </p:pic>
      <p:sp>
        <p:nvSpPr>
          <p:cNvPr id="11" name="Google Shape;11;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9pPr>
          </a:lstStyle>
          <a:p/>
        </p:txBody>
      </p:sp>
      <p:pic>
        <p:nvPicPr>
          <p:cNvPr id="12" name="Google Shape;12;p1"/>
          <p:cNvPicPr preferRelativeResize="0"/>
          <p:nvPr/>
        </p:nvPicPr>
        <p:blipFill rotWithShape="1">
          <a:blip r:embed="rId2">
            <a:alphaModFix/>
          </a:blip>
          <a:srcRect b="0" l="0" r="0" t="0"/>
          <a:stretch/>
        </p:blipFill>
        <p:spPr>
          <a:xfrm>
            <a:off x="0" y="0"/>
            <a:ext cx="9144000" cy="2619375"/>
          </a:xfrm>
          <a:prstGeom prst="rect">
            <a:avLst/>
          </a:prstGeom>
          <a:noFill/>
          <a:ln>
            <a:noFill/>
          </a:ln>
        </p:spPr>
      </p:pic>
      <p:grpSp>
        <p:nvGrpSpPr>
          <p:cNvPr id="13" name="Google Shape;13;p1"/>
          <p:cNvGrpSpPr/>
          <p:nvPr/>
        </p:nvGrpSpPr>
        <p:grpSpPr>
          <a:xfrm>
            <a:off x="-12700" y="6375400"/>
            <a:ext cx="9169400" cy="501650"/>
            <a:chOff x="-12526" y="6374835"/>
            <a:chExt cx="9169052" cy="501650"/>
          </a:xfrm>
        </p:grpSpPr>
        <p:pic>
          <p:nvPicPr>
            <p:cNvPr descr="Background_bottom.jpg" id="14" name="Google Shape;14;p1"/>
            <p:cNvPicPr preferRelativeResize="0"/>
            <p:nvPr/>
          </p:nvPicPr>
          <p:blipFill rotWithShape="1">
            <a:blip r:embed="rId3">
              <a:alphaModFix/>
            </a:blip>
            <a:srcRect b="0" l="0" r="0" t="0"/>
            <a:stretch/>
          </p:blipFill>
          <p:spPr>
            <a:xfrm>
              <a:off x="-12526" y="6374835"/>
              <a:ext cx="9169052" cy="501650"/>
            </a:xfrm>
            <a:prstGeom prst="rect">
              <a:avLst/>
            </a:prstGeom>
            <a:noFill/>
            <a:ln>
              <a:noFill/>
            </a:ln>
          </p:spPr>
        </p:pic>
        <p:pic>
          <p:nvPicPr>
            <p:cNvPr descr="BSA_white300x300.jpg" id="15" name="Google Shape;15;p1"/>
            <p:cNvPicPr preferRelativeResize="0"/>
            <p:nvPr/>
          </p:nvPicPr>
          <p:blipFill rotWithShape="1">
            <a:blip r:embed="rId4">
              <a:alphaModFix/>
            </a:blip>
            <a:srcRect b="0" l="0" r="0" t="0"/>
            <a:stretch/>
          </p:blipFill>
          <p:spPr>
            <a:xfrm>
              <a:off x="268941" y="6395564"/>
              <a:ext cx="2348999" cy="396722"/>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pic>
        <p:nvPicPr>
          <p:cNvPr descr="Background_top.jpg" id="18" name="Google Shape;18;p3"/>
          <p:cNvPicPr preferRelativeResize="0"/>
          <p:nvPr/>
        </p:nvPicPr>
        <p:blipFill rotWithShape="1">
          <a:blip r:embed="rId1">
            <a:alphaModFix/>
          </a:blip>
          <a:srcRect b="0" l="0" r="0" t="0"/>
          <a:stretch/>
        </p:blipFill>
        <p:spPr>
          <a:xfrm>
            <a:off x="-12700" y="-25400"/>
            <a:ext cx="9169400" cy="247650"/>
          </a:xfrm>
          <a:prstGeom prst="rect">
            <a:avLst/>
          </a:prstGeom>
          <a:noFill/>
          <a:ln>
            <a:noFill/>
          </a:ln>
        </p:spPr>
      </p:pic>
      <p:pic>
        <p:nvPicPr>
          <p:cNvPr descr="Prepared_For_Life_Rev.gif" id="19" name="Google Shape;19;p3"/>
          <p:cNvPicPr preferRelativeResize="0"/>
          <p:nvPr/>
        </p:nvPicPr>
        <p:blipFill rotWithShape="1">
          <a:blip r:embed="rId2">
            <a:alphaModFix/>
          </a:blip>
          <a:srcRect b="0" l="0" r="0" t="0"/>
          <a:stretch/>
        </p:blipFill>
        <p:spPr>
          <a:xfrm>
            <a:off x="7013575" y="6505575"/>
            <a:ext cx="1771650" cy="215900"/>
          </a:xfrm>
          <a:prstGeom prst="rect">
            <a:avLst/>
          </a:prstGeom>
          <a:noFill/>
          <a:ln>
            <a:noFill/>
          </a:ln>
        </p:spPr>
      </p:pic>
      <p:sp>
        <p:nvSpPr>
          <p:cNvPr id="20" name="Google Shape;20;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1" i="0" sz="4400" u="none" cap="none" strike="noStrike">
                <a:solidFill>
                  <a:schemeClr val="dk1"/>
                </a:solidFill>
                <a:latin typeface="Calibri"/>
                <a:ea typeface="Calibri"/>
                <a:cs typeface="Calibri"/>
                <a:sym typeface="Calibri"/>
              </a:defRPr>
            </a:lvl9pPr>
          </a:lstStyle>
          <a:p/>
        </p:txBody>
      </p:sp>
      <p:sp>
        <p:nvSpPr>
          <p:cNvPr id="21" name="Google Shape;21;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Courier New"/>
              <a:buChar char="o"/>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22" name="Google Shape;22;p3"/>
          <p:cNvGrpSpPr/>
          <p:nvPr/>
        </p:nvGrpSpPr>
        <p:grpSpPr>
          <a:xfrm>
            <a:off x="-12700" y="6375400"/>
            <a:ext cx="9169400" cy="501650"/>
            <a:chOff x="-12526" y="6374835"/>
            <a:chExt cx="9169052" cy="501650"/>
          </a:xfrm>
        </p:grpSpPr>
        <p:pic>
          <p:nvPicPr>
            <p:cNvPr descr="Background_bottom.jpg" id="23" name="Google Shape;23;p3"/>
            <p:cNvPicPr preferRelativeResize="0"/>
            <p:nvPr/>
          </p:nvPicPr>
          <p:blipFill rotWithShape="1">
            <a:blip r:embed="rId3">
              <a:alphaModFix/>
            </a:blip>
            <a:srcRect b="0" l="0" r="0" t="0"/>
            <a:stretch/>
          </p:blipFill>
          <p:spPr>
            <a:xfrm>
              <a:off x="-12526" y="6374835"/>
              <a:ext cx="9169052" cy="501650"/>
            </a:xfrm>
            <a:prstGeom prst="rect">
              <a:avLst/>
            </a:prstGeom>
            <a:noFill/>
            <a:ln>
              <a:noFill/>
            </a:ln>
          </p:spPr>
        </p:pic>
        <p:pic>
          <p:nvPicPr>
            <p:cNvPr descr="BSA_white300x300.jpg" id="24" name="Google Shape;24;p3"/>
            <p:cNvPicPr preferRelativeResize="0"/>
            <p:nvPr/>
          </p:nvPicPr>
          <p:blipFill rotWithShape="1">
            <a:blip r:embed="rId4">
              <a:alphaModFix/>
            </a:blip>
            <a:srcRect b="0" l="0" r="0" t="0"/>
            <a:stretch/>
          </p:blipFill>
          <p:spPr>
            <a:xfrm>
              <a:off x="268941" y="6395564"/>
              <a:ext cx="2348999" cy="396722"/>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scouting.org/advancementandAwards/resources.aspx" TargetMode="External"/><Relationship Id="rId4" Type="http://schemas.openxmlformats.org/officeDocument/2006/relationships/image" Target="../media/image10.jp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redcross.org/" TargetMode="External"/><Relationship Id="rId4" Type="http://schemas.openxmlformats.org/officeDocument/2006/relationships/image" Target="../media/image15.png"/><Relationship Id="rId9" Type="http://schemas.openxmlformats.org/officeDocument/2006/relationships/image" Target="../media/image25.jpg"/><Relationship Id="rId5" Type="http://schemas.openxmlformats.org/officeDocument/2006/relationships/image" Target="../media/image2.jpg"/><Relationship Id="rId6" Type="http://schemas.openxmlformats.org/officeDocument/2006/relationships/image" Target="../media/image17.png"/><Relationship Id="rId7" Type="http://schemas.openxmlformats.org/officeDocument/2006/relationships/image" Target="../media/image24.jpg"/><Relationship Id="rId8"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34.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image" Target="../media/image23.jpg"/><Relationship Id="rId5"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scouting.org/advancement" TargetMode="External"/><Relationship Id="rId4" Type="http://schemas.openxmlformats.org/officeDocument/2006/relationships/image" Target="../media/image39.png"/><Relationship Id="rId5"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scouting.org/filestore/pdf/512-730.pdf" TargetMode="Externa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4.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5"/>
          <p:cNvSpPr txBox="1"/>
          <p:nvPr/>
        </p:nvSpPr>
        <p:spPr>
          <a:xfrm>
            <a:off x="63500" y="3243263"/>
            <a:ext cx="6324600" cy="1247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3800" u="none" cap="none" strike="noStrike">
                <a:solidFill>
                  <a:schemeClr val="dk1"/>
                </a:solidFill>
                <a:latin typeface="Arial"/>
                <a:ea typeface="Arial"/>
                <a:cs typeface="Arial"/>
                <a:sym typeface="Arial"/>
              </a:rPr>
              <a:t>The Essentials of</a:t>
            </a:r>
            <a:endParaRPr/>
          </a:p>
          <a:p>
            <a:pPr indent="0" lvl="0" marL="0" marR="0" rtl="0" algn="ctr">
              <a:lnSpc>
                <a:spcPct val="100000"/>
              </a:lnSpc>
              <a:spcBef>
                <a:spcPts val="1200"/>
              </a:spcBef>
              <a:spcAft>
                <a:spcPts val="0"/>
              </a:spcAft>
              <a:buNone/>
            </a:pPr>
            <a:r>
              <a:rPr b="1" i="0" lang="en-US" sz="3800" u="none" cap="none" strike="noStrike">
                <a:solidFill>
                  <a:schemeClr val="dk1"/>
                </a:solidFill>
                <a:latin typeface="Arial"/>
                <a:ea typeface="Arial"/>
                <a:cs typeface="Arial"/>
                <a:sym typeface="Arial"/>
              </a:rPr>
              <a:t>Merit Badge Counseling</a:t>
            </a:r>
            <a:endParaRPr/>
          </a:p>
        </p:txBody>
      </p:sp>
      <p:sp>
        <p:nvSpPr>
          <p:cNvPr id="33" name="Google Shape;33;p5"/>
          <p:cNvSpPr txBox="1"/>
          <p:nvPr/>
        </p:nvSpPr>
        <p:spPr>
          <a:xfrm>
            <a:off x="736600" y="4978400"/>
            <a:ext cx="5219700" cy="738664"/>
          </a:xfrm>
          <a:prstGeom prst="rect">
            <a:avLst/>
          </a:prstGeom>
          <a:noFill/>
          <a:ln cap="flat" cmpd="sng" w="28575">
            <a:solidFill>
              <a:srgbClr val="DDEBC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Arial"/>
                <a:ea typeface="Arial"/>
                <a:cs typeface="Arial"/>
                <a:sym typeface="Arial"/>
              </a:rPr>
              <a:t>Expiration Date</a:t>
            </a:r>
            <a:endParaRPr/>
          </a:p>
          <a:p>
            <a:pPr indent="0" lvl="0" marL="0" marR="0" rtl="0" algn="l">
              <a:spcBef>
                <a:spcPts val="0"/>
              </a:spcBef>
              <a:spcAft>
                <a:spcPts val="0"/>
              </a:spcAft>
              <a:buNone/>
            </a:pPr>
            <a:r>
              <a:rPr b="0" i="0" lang="en-US" sz="1400" u="none" cap="none" strike="noStrike">
                <a:solidFill>
                  <a:srgbClr val="336600"/>
                </a:solidFill>
                <a:latin typeface="Arial"/>
                <a:ea typeface="Arial"/>
                <a:cs typeface="Arial"/>
                <a:sym typeface="Arial"/>
              </a:rPr>
              <a:t>This presentation is not to be used after January 31, 2021.</a:t>
            </a:r>
            <a:endParaRPr/>
          </a:p>
          <a:p>
            <a:pPr indent="0" lvl="0" marL="0" marR="0" rtl="0" algn="l">
              <a:spcBef>
                <a:spcPts val="0"/>
              </a:spcBef>
              <a:spcAft>
                <a:spcPts val="0"/>
              </a:spcAft>
              <a:buNone/>
            </a:pPr>
            <a:r>
              <a:rPr b="0" i="0" lang="en-US" sz="1400" u="none" cap="none" strike="noStrike">
                <a:solidFill>
                  <a:srgbClr val="336600"/>
                </a:solidFill>
                <a:latin typeface="Arial"/>
                <a:ea typeface="Arial"/>
                <a:cs typeface="Arial"/>
                <a:sym typeface="Arial"/>
              </a:rPr>
              <a:t>Obtain an updated version at</a:t>
            </a:r>
            <a:r>
              <a:rPr b="0" i="0" lang="en-US" sz="1400" u="none" cap="none" strike="noStrike">
                <a:solidFill>
                  <a:schemeClr val="dk1"/>
                </a:solidFill>
                <a:latin typeface="Arial"/>
                <a:ea typeface="Arial"/>
                <a:cs typeface="Arial"/>
                <a:sym typeface="Arial"/>
              </a:rPr>
              <a:t> </a:t>
            </a:r>
            <a:r>
              <a:rPr b="0" i="0" lang="en-US" sz="1400" u="sng" cap="none" strike="noStrike">
                <a:solidFill>
                  <a:schemeClr val="hlink"/>
                </a:solidFill>
                <a:latin typeface="Arial"/>
                <a:ea typeface="Arial"/>
                <a:cs typeface="Arial"/>
                <a:sym typeface="Arial"/>
                <a:hlinkClick r:id="rId3"/>
              </a:rPr>
              <a:t>www.scouting.org/advancement</a:t>
            </a:r>
            <a:endParaRPr b="0" i="0" sz="1400" u="none" cap="none" strike="noStrike">
              <a:solidFill>
                <a:srgbClr val="0070C0"/>
              </a:solidFill>
              <a:latin typeface="Arial"/>
              <a:ea typeface="Arial"/>
              <a:cs typeface="Arial"/>
              <a:sym typeface="Arial"/>
            </a:endParaRPr>
          </a:p>
        </p:txBody>
      </p:sp>
      <p:pic>
        <p:nvPicPr>
          <p:cNvPr id="34" name="Google Shape;34;p5"/>
          <p:cNvPicPr preferRelativeResize="0"/>
          <p:nvPr/>
        </p:nvPicPr>
        <p:blipFill rotWithShape="1">
          <a:blip r:embed="rId4">
            <a:alphaModFix/>
          </a:blip>
          <a:srcRect b="0" l="0" r="0" t="0"/>
          <a:stretch/>
        </p:blipFill>
        <p:spPr>
          <a:xfrm>
            <a:off x="6477000" y="3054350"/>
            <a:ext cx="2222500" cy="2886075"/>
          </a:xfrm>
          <a:prstGeom prst="rect">
            <a:avLst/>
          </a:prstGeom>
          <a:noFill/>
          <a:ln>
            <a:noFill/>
          </a:ln>
        </p:spPr>
      </p:pic>
      <p:pic>
        <p:nvPicPr>
          <p:cNvPr id="35" name="Google Shape;35;p5"/>
          <p:cNvPicPr preferRelativeResize="0"/>
          <p:nvPr/>
        </p:nvPicPr>
        <p:blipFill rotWithShape="1">
          <a:blip r:embed="rId5">
            <a:alphaModFix/>
          </a:blip>
          <a:srcRect b="0" l="0" r="0" t="0"/>
          <a:stretch/>
        </p:blipFill>
        <p:spPr>
          <a:xfrm>
            <a:off x="6476553" y="3054350"/>
            <a:ext cx="2222053" cy="28860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4"/>
          <p:cNvSpPr txBox="1"/>
          <p:nvPr/>
        </p:nvSpPr>
        <p:spPr>
          <a:xfrm>
            <a:off x="298450" y="2416175"/>
            <a:ext cx="8610600" cy="3140075"/>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At least 18 years of age</a:t>
            </a:r>
            <a:endParaRPr/>
          </a:p>
          <a:p>
            <a:pPr indent="-457200" lvl="0" marL="457200" marR="0" rtl="0" algn="l">
              <a:spcBef>
                <a:spcPts val="1200"/>
              </a:spcBef>
              <a:spcAft>
                <a:spcPts val="0"/>
              </a:spcAft>
              <a:buClr>
                <a:schemeClr val="dk1"/>
              </a:buClr>
              <a:buSzPts val="2800"/>
              <a:buFont typeface="Arial"/>
              <a:buChar char="•"/>
            </a:pPr>
            <a:r>
              <a:rPr lang="en-US" sz="2800">
                <a:solidFill>
                  <a:schemeClr val="dk1"/>
                </a:solidFill>
                <a:latin typeface="Arial"/>
                <a:ea typeface="Arial"/>
                <a:cs typeface="Arial"/>
                <a:sym typeface="Arial"/>
              </a:rPr>
              <a:t>Good character</a:t>
            </a:r>
            <a:endParaRPr/>
          </a:p>
          <a:p>
            <a:pPr indent="-457200" lvl="0" marL="457200" marR="0" rtl="0" algn="l">
              <a:spcBef>
                <a:spcPts val="1200"/>
              </a:spcBef>
              <a:spcAft>
                <a:spcPts val="0"/>
              </a:spcAft>
              <a:buClr>
                <a:schemeClr val="dk1"/>
              </a:buClr>
              <a:buSzPts val="2800"/>
              <a:buFont typeface="Arial"/>
              <a:buChar char="•"/>
            </a:pPr>
            <a:r>
              <a:rPr lang="en-US" sz="2800">
                <a:solidFill>
                  <a:schemeClr val="dk1"/>
                </a:solidFill>
                <a:latin typeface="Arial"/>
                <a:ea typeface="Arial"/>
                <a:cs typeface="Arial"/>
                <a:sym typeface="Arial"/>
              </a:rPr>
              <a:t>Recognized as having</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skills and education</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in the subject area</a:t>
            </a:r>
            <a:endParaRPr/>
          </a:p>
          <a:p>
            <a:pPr indent="-457200" lvl="0" marL="457200" marR="0" rtl="0" algn="l">
              <a:spcBef>
                <a:spcPts val="1200"/>
              </a:spcBef>
              <a:spcAft>
                <a:spcPts val="0"/>
              </a:spcAft>
              <a:buClr>
                <a:schemeClr val="dk1"/>
              </a:buClr>
              <a:buSzPts val="2800"/>
              <a:buFont typeface="Arial"/>
              <a:buChar char="•"/>
            </a:pPr>
            <a:r>
              <a:rPr lang="en-US" sz="2800">
                <a:solidFill>
                  <a:schemeClr val="dk1"/>
                </a:solidFill>
                <a:latin typeface="Arial"/>
                <a:ea typeface="Arial"/>
                <a:cs typeface="Arial"/>
                <a:sym typeface="Arial"/>
              </a:rPr>
              <a:t>Good rapport with leaders and Scout-age youth</a:t>
            </a:r>
            <a:endParaRPr/>
          </a:p>
        </p:txBody>
      </p:sp>
      <p:sp>
        <p:nvSpPr>
          <p:cNvPr id="115" name="Google Shape;115;p14"/>
          <p:cNvSpPr txBox="1"/>
          <p:nvPr/>
        </p:nvSpPr>
        <p:spPr>
          <a:xfrm>
            <a:off x="0" y="542925"/>
            <a:ext cx="9144000" cy="13223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Qualifications to Become a </a:t>
            </a:r>
            <a:endParaRPr/>
          </a:p>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 Counselor</a:t>
            </a:r>
            <a:endParaRPr/>
          </a:p>
        </p:txBody>
      </p:sp>
      <p:sp>
        <p:nvSpPr>
          <p:cNvPr id="116" name="Google Shape;116;p14"/>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7.0.1.1</a:t>
            </a:r>
            <a:endParaRPr/>
          </a:p>
        </p:txBody>
      </p:sp>
      <p:pic>
        <p:nvPicPr>
          <p:cNvPr id="117" name="Google Shape;117;p14"/>
          <p:cNvPicPr preferRelativeResize="0"/>
          <p:nvPr/>
        </p:nvPicPr>
        <p:blipFill rotWithShape="1">
          <a:blip r:embed="rId3">
            <a:alphaModFix/>
          </a:blip>
          <a:srcRect b="15964" l="35825" r="6783" t="28149"/>
          <a:stretch/>
        </p:blipFill>
        <p:spPr>
          <a:xfrm>
            <a:off x="4876800" y="2209800"/>
            <a:ext cx="3595688" cy="2625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5"/>
          <p:cNvSpPr txBox="1"/>
          <p:nvPr/>
        </p:nvSpPr>
        <p:spPr>
          <a:xfrm>
            <a:off x="-19050" y="533400"/>
            <a:ext cx="9144000" cy="708025"/>
          </a:xfrm>
          <a:prstGeom prst="rect">
            <a:avLst/>
          </a:prstGeom>
          <a:noFill/>
          <a:ln>
            <a:noFill/>
          </a:ln>
        </p:spPr>
        <p:txBody>
          <a:bodyPr anchorCtr="0" anchor="t" bIns="45700" lIns="91425" spcFirstLastPara="1" rIns="91425" wrap="square" tIns="45700">
            <a:noAutofit/>
          </a:bodyPr>
          <a:lstStyle/>
          <a:p>
            <a:pPr indent="-457200" lvl="0" marL="45720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Special Certifications and Trainings</a:t>
            </a:r>
            <a:endParaRPr b="1" sz="4000">
              <a:solidFill>
                <a:schemeClr val="dk1"/>
              </a:solidFill>
              <a:latin typeface="Calibri"/>
              <a:ea typeface="Calibri"/>
              <a:cs typeface="Calibri"/>
              <a:sym typeface="Calibri"/>
            </a:endParaRPr>
          </a:p>
        </p:txBody>
      </p:sp>
      <p:sp>
        <p:nvSpPr>
          <p:cNvPr id="124" name="Google Shape;124;p15"/>
          <p:cNvSpPr txBox="1"/>
          <p:nvPr/>
        </p:nvSpPr>
        <p:spPr>
          <a:xfrm>
            <a:off x="3379787" y="4191000"/>
            <a:ext cx="5459413" cy="20621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A counselor for these </a:t>
            </a:r>
            <a:r>
              <a:rPr i="1" lang="en-US" sz="3200">
                <a:solidFill>
                  <a:schemeClr val="dk1"/>
                </a:solidFill>
                <a:latin typeface="Arial"/>
                <a:ea typeface="Arial"/>
                <a:cs typeface="Arial"/>
                <a:sym typeface="Arial"/>
              </a:rPr>
              <a:t>must</a:t>
            </a:r>
            <a:r>
              <a:rPr lang="en-US" sz="3200">
                <a:solidFill>
                  <a:schemeClr val="dk1"/>
                </a:solidFill>
                <a:latin typeface="Arial"/>
                <a:ea typeface="Arial"/>
                <a:cs typeface="Arial"/>
                <a:sym typeface="Arial"/>
              </a:rPr>
              <a:t> hold the specific certification or work with someone who does.</a:t>
            </a:r>
            <a:endParaRPr/>
          </a:p>
        </p:txBody>
      </p:sp>
      <p:sp>
        <p:nvSpPr>
          <p:cNvPr id="125" name="Google Shape;125;p15"/>
          <p:cNvSpPr txBox="1"/>
          <p:nvPr/>
        </p:nvSpPr>
        <p:spPr>
          <a:xfrm>
            <a:off x="609600" y="1600200"/>
            <a:ext cx="5562600" cy="15700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Specific training is required for some BSA activities, including merit badges.</a:t>
            </a:r>
            <a:endParaRPr sz="2800">
              <a:solidFill>
                <a:schemeClr val="dk1"/>
              </a:solidFill>
              <a:latin typeface="Arial"/>
              <a:ea typeface="Arial"/>
              <a:cs typeface="Arial"/>
              <a:sym typeface="Arial"/>
            </a:endParaRPr>
          </a:p>
        </p:txBody>
      </p:sp>
      <p:grpSp>
        <p:nvGrpSpPr>
          <p:cNvPr id="126" name="Google Shape;126;p15"/>
          <p:cNvGrpSpPr/>
          <p:nvPr/>
        </p:nvGrpSpPr>
        <p:grpSpPr>
          <a:xfrm>
            <a:off x="6096000" y="1524000"/>
            <a:ext cx="2438400" cy="2286000"/>
            <a:chOff x="6172200" y="1524000"/>
            <a:chExt cx="2438399" cy="2286000"/>
          </a:xfrm>
        </p:grpSpPr>
        <p:pic>
          <p:nvPicPr>
            <p:cNvPr descr="American Red Cross" id="127" name="Google Shape;127;p15">
              <a:hlinkClick r:id="rId3"/>
            </p:cNvPr>
            <p:cNvPicPr preferRelativeResize="0"/>
            <p:nvPr/>
          </p:nvPicPr>
          <p:blipFill rotWithShape="1">
            <a:blip r:embed="rId4">
              <a:alphaModFix/>
            </a:blip>
            <a:srcRect b="0" l="0" r="0" t="0"/>
            <a:stretch/>
          </p:blipFill>
          <p:spPr>
            <a:xfrm>
              <a:off x="6324600" y="1676400"/>
              <a:ext cx="2070100" cy="669925"/>
            </a:xfrm>
            <a:prstGeom prst="rect">
              <a:avLst/>
            </a:prstGeom>
            <a:noFill/>
            <a:ln>
              <a:noFill/>
            </a:ln>
          </p:spPr>
        </p:pic>
        <p:pic>
          <p:nvPicPr>
            <p:cNvPr descr="http://stridetech.com/images/NRA_logo.jpg" id="128" name="Google Shape;128;p15"/>
            <p:cNvPicPr preferRelativeResize="0"/>
            <p:nvPr/>
          </p:nvPicPr>
          <p:blipFill rotWithShape="1">
            <a:blip r:embed="rId5">
              <a:alphaModFix/>
            </a:blip>
            <a:srcRect b="0" l="0" r="0" t="0"/>
            <a:stretch/>
          </p:blipFill>
          <p:spPr>
            <a:xfrm>
              <a:off x="7473950" y="2640013"/>
              <a:ext cx="898525" cy="968375"/>
            </a:xfrm>
            <a:prstGeom prst="rect">
              <a:avLst/>
            </a:prstGeom>
            <a:noFill/>
            <a:ln>
              <a:noFill/>
            </a:ln>
          </p:spPr>
        </p:pic>
        <p:pic>
          <p:nvPicPr>
            <p:cNvPr descr="http://www.brandsoftheworld.com/sites/default/files/styles/logo-thumbnail/public/072010/SCUBA_DIVING_INTERNATIONAL-01.png" id="129" name="Google Shape;129;p15"/>
            <p:cNvPicPr preferRelativeResize="0"/>
            <p:nvPr/>
          </p:nvPicPr>
          <p:blipFill rotWithShape="1">
            <a:blip r:embed="rId6">
              <a:alphaModFix/>
            </a:blip>
            <a:srcRect b="0" l="0" r="0" t="0"/>
            <a:stretch/>
          </p:blipFill>
          <p:spPr>
            <a:xfrm>
              <a:off x="6283325" y="2603500"/>
              <a:ext cx="1035050" cy="1035050"/>
            </a:xfrm>
            <a:prstGeom prst="rect">
              <a:avLst/>
            </a:prstGeom>
            <a:noFill/>
            <a:ln>
              <a:noFill/>
            </a:ln>
          </p:spPr>
        </p:pic>
        <p:sp>
          <p:nvSpPr>
            <p:cNvPr id="130" name="Google Shape;130;p15"/>
            <p:cNvSpPr/>
            <p:nvPr/>
          </p:nvSpPr>
          <p:spPr>
            <a:xfrm>
              <a:off x="6172200" y="1524000"/>
              <a:ext cx="2438399" cy="2286000"/>
            </a:xfrm>
            <a:prstGeom prst="rect">
              <a:avLst/>
            </a:prstGeom>
            <a:noFill/>
            <a:ln cap="flat" cmpd="sng" w="25400">
              <a:solidFill>
                <a:srgbClr val="385D8A"/>
              </a:solidFill>
              <a:prstDash val="solid"/>
              <a:miter lim="800000"/>
              <a:headEnd len="sm" w="sm" type="none"/>
              <a:tailEnd len="sm" w="sm" type="none"/>
            </a:ln>
            <a:effectLst>
              <a:outerShdw blurRad="50800" rotWithShape="0" algn="bl" dir="18900000" dist="38100">
                <a:srgbClr val="808080">
                  <a:alpha val="3960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grpSp>
      <p:grpSp>
        <p:nvGrpSpPr>
          <p:cNvPr id="131" name="Google Shape;131;p15"/>
          <p:cNvGrpSpPr/>
          <p:nvPr/>
        </p:nvGrpSpPr>
        <p:grpSpPr>
          <a:xfrm>
            <a:off x="685800" y="3516313"/>
            <a:ext cx="2438400" cy="2286000"/>
            <a:chOff x="609600" y="3851564"/>
            <a:chExt cx="2438399" cy="2286000"/>
          </a:xfrm>
        </p:grpSpPr>
        <p:pic>
          <p:nvPicPr>
            <p:cNvPr descr="http://kayakalki.com/wp-content/uploads/2010/08/ACA-Logo.jpeg" id="132" name="Google Shape;132;p15"/>
            <p:cNvPicPr preferRelativeResize="0"/>
            <p:nvPr/>
          </p:nvPicPr>
          <p:blipFill rotWithShape="1">
            <a:blip r:embed="rId7">
              <a:alphaModFix/>
            </a:blip>
            <a:srcRect b="0" l="0" r="0" t="0"/>
            <a:stretch/>
          </p:blipFill>
          <p:spPr>
            <a:xfrm>
              <a:off x="814387" y="4191000"/>
              <a:ext cx="862013" cy="822325"/>
            </a:xfrm>
            <a:prstGeom prst="rect">
              <a:avLst/>
            </a:prstGeom>
            <a:noFill/>
            <a:ln>
              <a:noFill/>
            </a:ln>
          </p:spPr>
        </p:pic>
        <p:pic>
          <p:nvPicPr>
            <p:cNvPr descr="http://www.scubadivingfanclub.com/image-files/PADI_Logo.jpg" id="133" name="Google Shape;133;p15"/>
            <p:cNvPicPr preferRelativeResize="0"/>
            <p:nvPr/>
          </p:nvPicPr>
          <p:blipFill rotWithShape="1">
            <a:blip r:embed="rId8">
              <a:alphaModFix/>
            </a:blip>
            <a:srcRect b="0" l="0" r="0" t="0"/>
            <a:stretch/>
          </p:blipFill>
          <p:spPr>
            <a:xfrm>
              <a:off x="1058862" y="5389562"/>
              <a:ext cx="1531938" cy="477838"/>
            </a:xfrm>
            <a:prstGeom prst="rect">
              <a:avLst/>
            </a:prstGeom>
            <a:noFill/>
            <a:ln>
              <a:noFill/>
            </a:ln>
          </p:spPr>
        </p:pic>
        <p:pic>
          <p:nvPicPr>
            <p:cNvPr descr="http://www.wipalawiki.org/clipart/images/awards/aquatics-instructor.jpg" id="134" name="Google Shape;134;p15"/>
            <p:cNvPicPr preferRelativeResize="0"/>
            <p:nvPr/>
          </p:nvPicPr>
          <p:blipFill rotWithShape="1">
            <a:blip r:embed="rId9">
              <a:alphaModFix/>
            </a:blip>
            <a:srcRect b="0" l="0" r="0" t="0"/>
            <a:stretch/>
          </p:blipFill>
          <p:spPr>
            <a:xfrm>
              <a:off x="1828800" y="4146550"/>
              <a:ext cx="963613" cy="969963"/>
            </a:xfrm>
            <a:prstGeom prst="rect">
              <a:avLst/>
            </a:prstGeom>
            <a:noFill/>
            <a:ln>
              <a:noFill/>
            </a:ln>
          </p:spPr>
        </p:pic>
        <p:sp>
          <p:nvSpPr>
            <p:cNvPr id="135" name="Google Shape;135;p15"/>
            <p:cNvSpPr/>
            <p:nvPr/>
          </p:nvSpPr>
          <p:spPr>
            <a:xfrm>
              <a:off x="609600" y="3851564"/>
              <a:ext cx="2438399" cy="2286000"/>
            </a:xfrm>
            <a:prstGeom prst="rect">
              <a:avLst/>
            </a:prstGeom>
            <a:noFill/>
            <a:ln cap="flat" cmpd="sng" w="25400">
              <a:solidFill>
                <a:srgbClr val="385D8A"/>
              </a:solidFill>
              <a:prstDash val="solid"/>
              <a:miter lim="800000"/>
              <a:headEnd len="sm" w="sm" type="none"/>
              <a:tailEnd len="sm" w="sm" type="none"/>
            </a:ln>
            <a:effectLst>
              <a:outerShdw blurRad="50800" rotWithShape="0" algn="t" dir="5400000" dist="38100">
                <a:srgbClr val="808080">
                  <a:alpha val="3960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grpSp>
      <p:sp>
        <p:nvSpPr>
          <p:cNvPr id="136" name="Google Shape;136;p15"/>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7.0.1.1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6"/>
          <p:cNvSpPr txBox="1"/>
          <p:nvPr/>
        </p:nvSpPr>
        <p:spPr>
          <a:xfrm>
            <a:off x="0" y="481013"/>
            <a:ext cx="9144000" cy="13239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Registering as a </a:t>
            </a:r>
            <a:endParaRPr/>
          </a:p>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 Counselor </a:t>
            </a:r>
            <a:endParaRPr/>
          </a:p>
        </p:txBody>
      </p:sp>
      <p:sp>
        <p:nvSpPr>
          <p:cNvPr id="143" name="Google Shape;143;p16"/>
          <p:cNvSpPr txBox="1"/>
          <p:nvPr/>
        </p:nvSpPr>
        <p:spPr>
          <a:xfrm>
            <a:off x="152400" y="2057400"/>
            <a:ext cx="8839200" cy="3754438"/>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Arial"/>
                <a:ea typeface="Arial"/>
                <a:cs typeface="Arial"/>
                <a:sym typeface="Arial"/>
              </a:rPr>
              <a:t>Even if already registered, every counselor must submit a BSA adult application for the position of merit badge counselor (code 42). There are no exceptions.</a:t>
            </a:r>
            <a:endParaRPr/>
          </a:p>
          <a:p>
            <a:pPr indent="-457200" lvl="0" marL="457200" marR="0" rtl="0" algn="l">
              <a:spcBef>
                <a:spcPts val="1200"/>
              </a:spcBef>
              <a:spcAft>
                <a:spcPts val="0"/>
              </a:spcAft>
              <a:buClr>
                <a:schemeClr val="dk1"/>
              </a:buClr>
              <a:buSzPts val="2600"/>
              <a:buFont typeface="Arial"/>
              <a:buChar char="•"/>
            </a:pPr>
            <a:r>
              <a:rPr lang="en-US" sz="2600">
                <a:solidFill>
                  <a:schemeClr val="dk1"/>
                </a:solidFill>
                <a:latin typeface="Arial"/>
                <a:ea typeface="Arial"/>
                <a:cs typeface="Arial"/>
                <a:sym typeface="Arial"/>
              </a:rPr>
              <a:t>Merit badge counselors who are re-registering need not complete a new application. </a:t>
            </a:r>
            <a:endParaRPr/>
          </a:p>
          <a:p>
            <a:pPr indent="-457200" lvl="0" marL="457200" marR="0" rtl="0" algn="l">
              <a:spcBef>
                <a:spcPts val="1200"/>
              </a:spcBef>
              <a:spcAft>
                <a:spcPts val="0"/>
              </a:spcAft>
              <a:buClr>
                <a:schemeClr val="dk1"/>
              </a:buClr>
              <a:buSzPts val="2600"/>
              <a:buFont typeface="Arial"/>
              <a:buChar char="•"/>
            </a:pPr>
            <a:r>
              <a:rPr lang="en-US" sz="2600">
                <a:solidFill>
                  <a:schemeClr val="dk1"/>
                </a:solidFill>
                <a:latin typeface="Arial"/>
                <a:ea typeface="Arial"/>
                <a:cs typeface="Arial"/>
                <a:sym typeface="Arial"/>
              </a:rPr>
              <a:t>“Merit badge counselor” is a council or district position.</a:t>
            </a:r>
            <a:endParaRPr/>
          </a:p>
          <a:p>
            <a:pPr indent="-457200" lvl="0" marL="457200" marR="0" rtl="0" algn="l">
              <a:spcBef>
                <a:spcPts val="1200"/>
              </a:spcBef>
              <a:spcAft>
                <a:spcPts val="0"/>
              </a:spcAft>
              <a:buClr>
                <a:schemeClr val="dk1"/>
              </a:buClr>
              <a:buSzPts val="2600"/>
              <a:buFont typeface="Arial"/>
              <a:buChar char="•"/>
            </a:pPr>
            <a:r>
              <a:rPr lang="en-US" sz="2600">
                <a:solidFill>
                  <a:schemeClr val="dk1"/>
                </a:solidFill>
                <a:latin typeface="Arial"/>
                <a:ea typeface="Arial"/>
                <a:cs typeface="Arial"/>
                <a:sym typeface="Arial"/>
              </a:rPr>
              <a:t>Approval of merit badge counselors is the responsibility of the council advancement committee, not the unit.</a:t>
            </a:r>
            <a:endParaRPr/>
          </a:p>
        </p:txBody>
      </p:sp>
      <p:sp>
        <p:nvSpPr>
          <p:cNvPr id="144" name="Google Shape;144;p16"/>
          <p:cNvSpPr/>
          <p:nvPr/>
        </p:nvSpPr>
        <p:spPr>
          <a:xfrm>
            <a:off x="127000" y="5956300"/>
            <a:ext cx="3024188"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rPr i="1" lang="en-US" sz="1400">
                <a:solidFill>
                  <a:srgbClr val="000000"/>
                </a:solidFill>
                <a:latin typeface="Arial"/>
                <a:ea typeface="Arial"/>
                <a:cs typeface="Arial"/>
                <a:sym typeface="Arial"/>
              </a:rPr>
              <a:t>Guide to Advancement </a:t>
            </a:r>
            <a:r>
              <a:rPr lang="en-US" sz="1400">
                <a:solidFill>
                  <a:srgbClr val="000000"/>
                </a:solidFill>
                <a:latin typeface="Arial"/>
                <a:ea typeface="Arial"/>
                <a:cs typeface="Arial"/>
                <a:sym typeface="Arial"/>
              </a:rPr>
              <a:t>topic</a:t>
            </a:r>
            <a:r>
              <a:rPr i="1" lang="en-US" sz="1400">
                <a:solidFill>
                  <a:srgbClr val="000000"/>
                </a:solidFill>
                <a:latin typeface="Arial"/>
                <a:ea typeface="Arial"/>
                <a:cs typeface="Arial"/>
                <a:sym typeface="Arial"/>
              </a:rPr>
              <a:t> </a:t>
            </a:r>
            <a:r>
              <a:rPr lang="en-US" sz="1400">
                <a:solidFill>
                  <a:srgbClr val="000000"/>
                </a:solidFill>
                <a:latin typeface="Arial"/>
                <a:ea typeface="Arial"/>
                <a:cs typeface="Arial"/>
                <a:sym typeface="Arial"/>
              </a:rPr>
              <a:t>7.0.1.5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txBox="1"/>
          <p:nvPr/>
        </p:nvSpPr>
        <p:spPr>
          <a:xfrm>
            <a:off x="-33338" y="441325"/>
            <a:ext cx="9144001" cy="1266825"/>
          </a:xfrm>
          <a:prstGeom prst="rect">
            <a:avLst/>
          </a:prstGeom>
          <a:noFill/>
          <a:ln>
            <a:noFill/>
          </a:ln>
        </p:spPr>
        <p:txBody>
          <a:bodyPr anchorCtr="0" anchor="t" bIns="45700" lIns="91425" spcFirstLastPara="1" rIns="91425" wrap="square" tIns="45700">
            <a:noAutofit/>
          </a:bodyPr>
          <a:lstStyle/>
          <a:p>
            <a:pPr indent="0" lvl="0" marL="0" marR="0" rtl="0" algn="ctr">
              <a:lnSpc>
                <a:spcPct val="95000"/>
              </a:lnSpc>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Forms Needed to Register as a </a:t>
            </a:r>
            <a:endParaRPr/>
          </a:p>
          <a:p>
            <a:pPr indent="0" lvl="0" marL="0" marR="0" rtl="0" algn="ctr">
              <a:lnSpc>
                <a:spcPct val="95000"/>
              </a:lnSpc>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 Counselor</a:t>
            </a:r>
            <a:endParaRPr/>
          </a:p>
        </p:txBody>
      </p:sp>
      <p:pic>
        <p:nvPicPr>
          <p:cNvPr descr="Adult Registration" id="151" name="Google Shape;151;p17"/>
          <p:cNvPicPr preferRelativeResize="0"/>
          <p:nvPr/>
        </p:nvPicPr>
        <p:blipFill rotWithShape="1">
          <a:blip r:embed="rId3">
            <a:alphaModFix/>
          </a:blip>
          <a:srcRect b="0" l="0" r="0" t="0"/>
          <a:stretch/>
        </p:blipFill>
        <p:spPr>
          <a:xfrm>
            <a:off x="649288" y="1993900"/>
            <a:ext cx="4133850" cy="3194050"/>
          </a:xfrm>
          <a:prstGeom prst="rect">
            <a:avLst/>
          </a:prstGeom>
          <a:noFill/>
          <a:ln cap="flat" cmpd="sng" w="9525">
            <a:solidFill>
              <a:schemeClr val="dk2"/>
            </a:solidFill>
            <a:prstDash val="solid"/>
            <a:miter lim="800000"/>
            <a:headEnd len="sm" w="sm" type="none"/>
            <a:tailEnd len="sm" w="sm" type="none"/>
          </a:ln>
        </p:spPr>
      </p:pic>
      <p:sp>
        <p:nvSpPr>
          <p:cNvPr id="152" name="Google Shape;152;p17"/>
          <p:cNvSpPr txBox="1"/>
          <p:nvPr/>
        </p:nvSpPr>
        <p:spPr>
          <a:xfrm>
            <a:off x="609600" y="5311775"/>
            <a:ext cx="4133850" cy="58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Use position code 42.</a:t>
            </a:r>
            <a:endParaRPr/>
          </a:p>
        </p:txBody>
      </p:sp>
      <p:sp>
        <p:nvSpPr>
          <p:cNvPr id="153" name="Google Shape;153;p17"/>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7.0.1.5</a:t>
            </a:r>
            <a:endParaRPr/>
          </a:p>
        </p:txBody>
      </p:sp>
      <p:pic>
        <p:nvPicPr>
          <p:cNvPr id="154" name="Google Shape;154;p17"/>
          <p:cNvPicPr preferRelativeResize="0"/>
          <p:nvPr/>
        </p:nvPicPr>
        <p:blipFill rotWithShape="1">
          <a:blip r:embed="rId4">
            <a:alphaModFix/>
          </a:blip>
          <a:srcRect b="40" l="0" r="0" t="0"/>
          <a:stretch/>
        </p:blipFill>
        <p:spPr>
          <a:xfrm>
            <a:off x="5446713" y="1981200"/>
            <a:ext cx="2971800" cy="3857625"/>
          </a:xfrm>
          <a:prstGeom prst="rect">
            <a:avLst/>
          </a:prstGeom>
          <a:noFill/>
          <a:ln cap="flat" cmpd="sng" w="19050">
            <a:solidFill>
              <a:srgbClr val="0070C0"/>
            </a:solidFill>
            <a:prstDash val="solid"/>
            <a:miter lim="800000"/>
            <a:headEnd len="sm" w="sm" type="none"/>
            <a:tailEnd len="sm" w="sm" type="none"/>
          </a:ln>
        </p:spPr>
      </p:pic>
      <p:pic>
        <p:nvPicPr>
          <p:cNvPr id="155" name="Google Shape;155;p17"/>
          <p:cNvPicPr preferRelativeResize="0"/>
          <p:nvPr/>
        </p:nvPicPr>
        <p:blipFill rotWithShape="1">
          <a:blip r:embed="rId5">
            <a:alphaModFix/>
          </a:blip>
          <a:srcRect b="0" l="0" r="0" t="0"/>
          <a:stretch/>
        </p:blipFill>
        <p:spPr>
          <a:xfrm>
            <a:off x="648915" y="1993900"/>
            <a:ext cx="4133477" cy="3194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8"/>
          <p:cNvSpPr txBox="1"/>
          <p:nvPr/>
        </p:nvSpPr>
        <p:spPr>
          <a:xfrm>
            <a:off x="66675" y="420688"/>
            <a:ext cx="8991600" cy="1268412"/>
          </a:xfrm>
          <a:prstGeom prst="rect">
            <a:avLst/>
          </a:prstGeom>
          <a:noFill/>
          <a:ln>
            <a:noFill/>
          </a:ln>
        </p:spPr>
        <p:txBody>
          <a:bodyPr anchorCtr="0" anchor="t" bIns="45700" lIns="91425" spcFirstLastPara="1" rIns="91425" wrap="square" tIns="45700">
            <a:noAutofit/>
          </a:bodyPr>
          <a:lstStyle/>
          <a:p>
            <a:pPr indent="-571500" lvl="0" marL="571500" marR="0" rtl="0" algn="ctr">
              <a:lnSpc>
                <a:spcPct val="95000"/>
              </a:lnSpc>
              <a:spcBef>
                <a:spcPts val="0"/>
              </a:spcBef>
              <a:spcAft>
                <a:spcPts val="0"/>
              </a:spcAft>
              <a:buClr>
                <a:schemeClr val="dk1"/>
              </a:buClr>
              <a:buSzPts val="4000"/>
              <a:buFont typeface="Noto Sans Symbols"/>
              <a:buChar char="✔"/>
            </a:pPr>
            <a:r>
              <a:rPr b="1" lang="en-US" sz="4000">
                <a:solidFill>
                  <a:schemeClr val="dk1"/>
                </a:solidFill>
                <a:latin typeface="Arial"/>
                <a:ea typeface="Arial"/>
                <a:cs typeface="Arial"/>
                <a:sym typeface="Arial"/>
              </a:rPr>
              <a:t>Complete</a:t>
            </a:r>
            <a:endParaRPr/>
          </a:p>
          <a:p>
            <a:pPr indent="0" lvl="0" marL="0" marR="0" rtl="0" algn="ctr">
              <a:lnSpc>
                <a:spcPct val="95000"/>
              </a:lnSpc>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Youth Protection Training</a:t>
            </a:r>
            <a:endParaRPr b="1" sz="4000">
              <a:solidFill>
                <a:schemeClr val="dk1"/>
              </a:solidFill>
              <a:latin typeface="Arial"/>
              <a:ea typeface="Arial"/>
              <a:cs typeface="Arial"/>
              <a:sym typeface="Arial"/>
            </a:endParaRPr>
          </a:p>
        </p:txBody>
      </p:sp>
      <p:pic>
        <p:nvPicPr>
          <p:cNvPr descr="YPT Training" id="162" name="Google Shape;162;p18"/>
          <p:cNvPicPr preferRelativeResize="0"/>
          <p:nvPr/>
        </p:nvPicPr>
        <p:blipFill rotWithShape="1">
          <a:blip r:embed="rId3">
            <a:alphaModFix/>
          </a:blip>
          <a:srcRect b="0" l="0" r="0" t="0"/>
          <a:stretch/>
        </p:blipFill>
        <p:spPr>
          <a:xfrm>
            <a:off x="935038" y="1990725"/>
            <a:ext cx="3231848" cy="2064792"/>
          </a:xfrm>
          <a:prstGeom prst="rect">
            <a:avLst/>
          </a:prstGeom>
          <a:noFill/>
          <a:ln cap="flat" cmpd="sng" w="9525">
            <a:solidFill>
              <a:schemeClr val="dk2"/>
            </a:solidFill>
            <a:prstDash val="solid"/>
            <a:miter lim="800000"/>
            <a:headEnd len="sm" w="sm" type="none"/>
            <a:tailEnd len="sm" w="sm" type="none"/>
          </a:ln>
        </p:spPr>
      </p:pic>
      <p:grpSp>
        <p:nvGrpSpPr>
          <p:cNvPr id="163" name="Google Shape;163;p18"/>
          <p:cNvGrpSpPr/>
          <p:nvPr/>
        </p:nvGrpSpPr>
        <p:grpSpPr>
          <a:xfrm>
            <a:off x="3930470" y="1646421"/>
            <a:ext cx="2879783" cy="2306269"/>
            <a:chOff x="228572" y="3276785"/>
            <a:chExt cx="2879783" cy="2306269"/>
          </a:xfrm>
        </p:grpSpPr>
        <p:pic>
          <p:nvPicPr>
            <p:cNvPr descr="2-years" id="164" name="Google Shape;164;p18"/>
            <p:cNvPicPr preferRelativeResize="0"/>
            <p:nvPr/>
          </p:nvPicPr>
          <p:blipFill rotWithShape="1">
            <a:blip r:embed="rId4">
              <a:alphaModFix/>
            </a:blip>
            <a:srcRect b="0" l="0" r="0" t="0"/>
            <a:stretch/>
          </p:blipFill>
          <p:spPr>
            <a:xfrm rot="-960291">
              <a:off x="411163" y="3590925"/>
              <a:ext cx="2514600" cy="1677988"/>
            </a:xfrm>
            <a:prstGeom prst="rect">
              <a:avLst/>
            </a:prstGeom>
            <a:noFill/>
            <a:ln>
              <a:noFill/>
            </a:ln>
          </p:spPr>
        </p:pic>
        <p:sp>
          <p:nvSpPr>
            <p:cNvPr id="165" name="Google Shape;165;p18"/>
            <p:cNvSpPr txBox="1"/>
            <p:nvPr/>
          </p:nvSpPr>
          <p:spPr>
            <a:xfrm rot="-882103">
              <a:off x="617538" y="3576638"/>
              <a:ext cx="16764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b="1" lang="en-US" sz="2400">
                  <a:solidFill>
                    <a:schemeClr val="dk1"/>
                  </a:solidFill>
                  <a:latin typeface="Arial"/>
                  <a:ea typeface="Arial"/>
                  <a:cs typeface="Arial"/>
                  <a:sym typeface="Arial"/>
                </a:rPr>
                <a:t>Good for</a:t>
              </a:r>
              <a:endParaRPr/>
            </a:p>
          </p:txBody>
        </p:sp>
      </p:grpSp>
      <p:sp>
        <p:nvSpPr>
          <p:cNvPr id="166" name="Google Shape;166;p18"/>
          <p:cNvSpPr/>
          <p:nvPr/>
        </p:nvSpPr>
        <p:spPr>
          <a:xfrm>
            <a:off x="2047875" y="5836518"/>
            <a:ext cx="5029200"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www.my.scouting.org</a:t>
            </a:r>
            <a:endParaRPr/>
          </a:p>
        </p:txBody>
      </p:sp>
      <p:pic>
        <p:nvPicPr>
          <p:cNvPr descr="M:\type_docs\Diane\Frank\YouthProtection_4K.jpg" id="167" name="Google Shape;167;p18"/>
          <p:cNvPicPr preferRelativeResize="0"/>
          <p:nvPr/>
        </p:nvPicPr>
        <p:blipFill rotWithShape="1">
          <a:blip r:embed="rId5">
            <a:alphaModFix/>
          </a:blip>
          <a:srcRect b="0" l="0" r="0" t="0"/>
          <a:stretch/>
        </p:blipFill>
        <p:spPr>
          <a:xfrm>
            <a:off x="6573838" y="2057400"/>
            <a:ext cx="1470025" cy="1470025"/>
          </a:xfrm>
          <a:prstGeom prst="rect">
            <a:avLst/>
          </a:prstGeom>
          <a:noFill/>
          <a:ln>
            <a:noFill/>
          </a:ln>
        </p:spPr>
      </p:pic>
      <p:sp>
        <p:nvSpPr>
          <p:cNvPr id="168" name="Google Shape;168;p18"/>
          <p:cNvSpPr txBox="1"/>
          <p:nvPr/>
        </p:nvSpPr>
        <p:spPr>
          <a:xfrm>
            <a:off x="0" y="4147778"/>
            <a:ext cx="8991600" cy="1268412"/>
          </a:xfrm>
          <a:prstGeom prst="rect">
            <a:avLst/>
          </a:prstGeom>
          <a:noFill/>
          <a:ln>
            <a:noFill/>
          </a:ln>
        </p:spPr>
        <p:txBody>
          <a:bodyPr anchorCtr="0" anchor="t" bIns="45700" lIns="91425" spcFirstLastPara="1" rIns="91425" wrap="square" tIns="45700">
            <a:noAutofit/>
          </a:bodyPr>
          <a:lstStyle/>
          <a:p>
            <a:pPr indent="-571500" lvl="0" marL="571500" marR="0" rtl="0" algn="ctr">
              <a:lnSpc>
                <a:spcPct val="95000"/>
              </a:lnSpc>
              <a:spcBef>
                <a:spcPts val="0"/>
              </a:spcBef>
              <a:spcAft>
                <a:spcPts val="0"/>
              </a:spcAft>
              <a:buClr>
                <a:schemeClr val="dk1"/>
              </a:buClr>
              <a:buSzPts val="4000"/>
              <a:buFont typeface="Noto Sans Symbols"/>
              <a:buChar char="✔"/>
            </a:pPr>
            <a:r>
              <a:rPr b="1" lang="en-US" sz="4000">
                <a:solidFill>
                  <a:schemeClr val="dk1"/>
                </a:solidFill>
                <a:latin typeface="Arial"/>
                <a:ea typeface="Arial"/>
                <a:cs typeface="Arial"/>
                <a:sym typeface="Arial"/>
              </a:rPr>
              <a:t>Complete</a:t>
            </a:r>
            <a:endParaRPr/>
          </a:p>
          <a:p>
            <a:pPr indent="0" lvl="0" marL="0" marR="0" rtl="0" algn="ctr">
              <a:lnSpc>
                <a:spcPct val="95000"/>
              </a:lnSpc>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 Counselor Training</a:t>
            </a:r>
            <a:endParaRPr b="1" sz="4000">
              <a:solidFill>
                <a:schemeClr val="dk1"/>
              </a:solidFill>
              <a:latin typeface="Arial"/>
              <a:ea typeface="Arial"/>
              <a:cs typeface="Arial"/>
              <a:sym typeface="Arial"/>
            </a:endParaRPr>
          </a:p>
        </p:txBody>
      </p:sp>
      <p:sp>
        <p:nvSpPr>
          <p:cNvPr id="169" name="Google Shape;169;p18"/>
          <p:cNvSpPr/>
          <p:nvPr/>
        </p:nvSpPr>
        <p:spPr>
          <a:xfrm>
            <a:off x="1981200" y="5156200"/>
            <a:ext cx="5029200"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Does not expire.</a:t>
            </a:r>
            <a:endParaRPr b="1" sz="20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9"/>
          <p:cNvSpPr txBox="1"/>
          <p:nvPr/>
        </p:nvSpPr>
        <p:spPr>
          <a:xfrm>
            <a:off x="76200" y="528638"/>
            <a:ext cx="9067800" cy="7064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Approval by Local Council</a:t>
            </a:r>
            <a:endParaRPr/>
          </a:p>
        </p:txBody>
      </p:sp>
      <p:sp>
        <p:nvSpPr>
          <p:cNvPr id="176" name="Google Shape;176;p19"/>
          <p:cNvSpPr txBox="1"/>
          <p:nvPr/>
        </p:nvSpPr>
        <p:spPr>
          <a:xfrm>
            <a:off x="533400" y="1522413"/>
            <a:ext cx="8229600" cy="4402137"/>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Arial"/>
                <a:ea typeface="Arial"/>
                <a:cs typeface="Arial"/>
                <a:sym typeface="Arial"/>
              </a:rPr>
              <a:t>Local councils establish procedures for registration, re-registration, approval, and for reviewing:</a:t>
            </a:r>
            <a:endParaRPr/>
          </a:p>
          <a:p>
            <a:pPr indent="-457200" lvl="1" marL="971550" marR="0" rtl="0" algn="l">
              <a:spcBef>
                <a:spcPts val="80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Background checks</a:t>
            </a:r>
            <a:endParaRPr/>
          </a:p>
          <a:p>
            <a:pPr indent="-457200" lvl="1" marL="971550" marR="0" rtl="0" algn="l">
              <a:spcBef>
                <a:spcPts val="80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Youth Protection Training</a:t>
            </a:r>
            <a:endParaRPr b="0" i="0" sz="2600" u="none" cap="none" strike="noStrike">
              <a:solidFill>
                <a:schemeClr val="dk1"/>
              </a:solidFill>
              <a:latin typeface="Arial"/>
              <a:ea typeface="Arial"/>
              <a:cs typeface="Arial"/>
              <a:sym typeface="Arial"/>
            </a:endParaRPr>
          </a:p>
          <a:p>
            <a:pPr indent="-457200" lvl="1" marL="971550" marR="0" rtl="0" algn="l">
              <a:spcBef>
                <a:spcPts val="80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Any council-required certifications</a:t>
            </a:r>
            <a:endParaRPr/>
          </a:p>
          <a:p>
            <a:pPr indent="-457200" lvl="0" marL="45720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Arial"/>
                <a:ea typeface="Arial"/>
                <a:cs typeface="Arial"/>
                <a:sym typeface="Arial"/>
              </a:rPr>
              <a:t>Approval is for specific merit badges.</a:t>
            </a:r>
            <a:endParaRPr/>
          </a:p>
          <a:p>
            <a:pPr indent="-457200" lvl="0" marL="457200" marR="0" rtl="0" algn="l">
              <a:spcBef>
                <a:spcPts val="800"/>
              </a:spcBef>
              <a:spcAft>
                <a:spcPts val="0"/>
              </a:spcAft>
              <a:buClr>
                <a:schemeClr val="dk1"/>
              </a:buClr>
              <a:buSzPts val="2600"/>
              <a:buFont typeface="Arial"/>
              <a:buChar char="•"/>
            </a:pPr>
            <a:r>
              <a:rPr lang="en-US" sz="2600">
                <a:solidFill>
                  <a:schemeClr val="dk1"/>
                </a:solidFill>
                <a:latin typeface="Arial"/>
                <a:ea typeface="Arial"/>
                <a:cs typeface="Arial"/>
                <a:sym typeface="Arial"/>
              </a:rPr>
              <a:t>Counselors may work with just one unit, but registration and council advancement committee approvals are still required.</a:t>
            </a:r>
            <a:endParaRPr/>
          </a:p>
        </p:txBody>
      </p:sp>
      <p:sp>
        <p:nvSpPr>
          <p:cNvPr id="177" name="Google Shape;177;p19"/>
          <p:cNvSpPr/>
          <p:nvPr/>
        </p:nvSpPr>
        <p:spPr>
          <a:xfrm>
            <a:off x="127000" y="5956300"/>
            <a:ext cx="3024188"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rPr i="1" lang="en-US" sz="1400">
                <a:solidFill>
                  <a:srgbClr val="000000"/>
                </a:solidFill>
                <a:latin typeface="Arial"/>
                <a:ea typeface="Arial"/>
                <a:cs typeface="Arial"/>
                <a:sym typeface="Arial"/>
              </a:rPr>
              <a:t>Guide to Advancement </a:t>
            </a:r>
            <a:r>
              <a:rPr lang="en-US" sz="1400">
                <a:solidFill>
                  <a:srgbClr val="000000"/>
                </a:solidFill>
                <a:latin typeface="Arial"/>
                <a:ea typeface="Arial"/>
                <a:cs typeface="Arial"/>
                <a:sym typeface="Arial"/>
              </a:rPr>
              <a:t>topic</a:t>
            </a:r>
            <a:r>
              <a:rPr i="1" lang="en-US" sz="1400">
                <a:solidFill>
                  <a:srgbClr val="000000"/>
                </a:solidFill>
                <a:latin typeface="Arial"/>
                <a:ea typeface="Arial"/>
                <a:cs typeface="Arial"/>
                <a:sym typeface="Arial"/>
              </a:rPr>
              <a:t> </a:t>
            </a:r>
            <a:r>
              <a:rPr lang="en-US" sz="1400">
                <a:solidFill>
                  <a:srgbClr val="000000"/>
                </a:solidFill>
                <a:latin typeface="Arial"/>
                <a:ea typeface="Arial"/>
                <a:cs typeface="Arial"/>
                <a:sym typeface="Arial"/>
              </a:rPr>
              <a:t>7.0.1.4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http://meritbadge.org/wiki/images/thumb/a/a6/MeritBadgeBlueCard.jpg/390px-MeritBadgeBlueCard.jpg" id="183" name="Google Shape;183;p20"/>
          <p:cNvPicPr preferRelativeResize="0"/>
          <p:nvPr/>
        </p:nvPicPr>
        <p:blipFill rotWithShape="1">
          <a:blip r:embed="rId3">
            <a:alphaModFix/>
          </a:blip>
          <a:srcRect b="0" l="0" r="0" t="0"/>
          <a:stretch/>
        </p:blipFill>
        <p:spPr>
          <a:xfrm rot="384275">
            <a:off x="393695" y="1333500"/>
            <a:ext cx="7935173" cy="3886200"/>
          </a:xfrm>
          <a:prstGeom prst="rect">
            <a:avLst/>
          </a:prstGeom>
          <a:noFill/>
          <a:ln>
            <a:noFill/>
          </a:ln>
          <a:effectLst>
            <a:outerShdw blurRad="50800" rotWithShape="0" algn="ctr" dir="5400000" dist="50800">
              <a:srgbClr val="000000"/>
            </a:outerShdw>
          </a:effectLst>
        </p:spPr>
      </p:pic>
      <p:pic>
        <p:nvPicPr>
          <p:cNvPr id="184" name="Google Shape;184;p20"/>
          <p:cNvPicPr preferRelativeResize="0"/>
          <p:nvPr/>
        </p:nvPicPr>
        <p:blipFill rotWithShape="1">
          <a:blip r:embed="rId4">
            <a:alphaModFix/>
          </a:blip>
          <a:srcRect b="0" l="0" r="0" t="0"/>
          <a:stretch/>
        </p:blipFill>
        <p:spPr>
          <a:xfrm>
            <a:off x="6230143" y="888206"/>
            <a:ext cx="987425" cy="987425"/>
          </a:xfrm>
          <a:prstGeom prst="rect">
            <a:avLst/>
          </a:prstGeom>
          <a:noFill/>
          <a:ln>
            <a:noFill/>
          </a:ln>
        </p:spPr>
      </p:pic>
      <p:grpSp>
        <p:nvGrpSpPr>
          <p:cNvPr id="185" name="Google Shape;185;p20"/>
          <p:cNvGrpSpPr/>
          <p:nvPr/>
        </p:nvGrpSpPr>
        <p:grpSpPr>
          <a:xfrm>
            <a:off x="561975" y="4638238"/>
            <a:ext cx="3719513" cy="1152960"/>
            <a:chOff x="562008" y="4638186"/>
            <a:chExt cx="3719080" cy="1153517"/>
          </a:xfrm>
        </p:grpSpPr>
        <p:sp>
          <p:nvSpPr>
            <p:cNvPr id="186" name="Google Shape;186;p20"/>
            <p:cNvSpPr/>
            <p:nvPr/>
          </p:nvSpPr>
          <p:spPr>
            <a:xfrm>
              <a:off x="562008" y="4922922"/>
              <a:ext cx="3719080" cy="868781"/>
            </a:xfrm>
            <a:prstGeom prst="roundRect">
              <a:avLst>
                <a:gd fmla="val 21076" name="adj"/>
              </a:avLst>
            </a:prstGeom>
            <a:solidFill>
              <a:srgbClr val="FFF19E"/>
            </a:solidFill>
            <a:ln cap="flat" cmpd="sng" w="57150">
              <a:solidFill>
                <a:srgbClr val="177B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000000"/>
                  </a:solidFill>
                  <a:latin typeface="Arial"/>
                  <a:ea typeface="Arial"/>
                  <a:cs typeface="Arial"/>
                  <a:sym typeface="Arial"/>
                </a:rPr>
                <a:t>Subsequent </a:t>
              </a:r>
              <a:br>
                <a:rPr lang="en-US" sz="2000">
                  <a:solidFill>
                    <a:srgbClr val="000000"/>
                  </a:solidFill>
                  <a:latin typeface="Arial"/>
                  <a:ea typeface="Arial"/>
                  <a:cs typeface="Arial"/>
                  <a:sym typeface="Arial"/>
                </a:rPr>
              </a:br>
              <a:r>
                <a:rPr lang="en-US" sz="2000">
                  <a:solidFill>
                    <a:srgbClr val="000000"/>
                  </a:solidFill>
                  <a:latin typeface="Arial"/>
                  <a:ea typeface="Arial"/>
                  <a:cs typeface="Arial"/>
                  <a:sym typeface="Arial"/>
                </a:rPr>
                <a:t>Scout/counselor meeting</a:t>
              </a:r>
              <a:endParaRPr/>
            </a:p>
          </p:txBody>
        </p:sp>
        <p:sp>
          <p:nvSpPr>
            <p:cNvPr id="187" name="Google Shape;187;p20"/>
            <p:cNvSpPr/>
            <p:nvPr/>
          </p:nvSpPr>
          <p:spPr>
            <a:xfrm>
              <a:off x="2229176" y="4638186"/>
              <a:ext cx="371432" cy="292241"/>
            </a:xfrm>
            <a:prstGeom prst="downArrow">
              <a:avLst>
                <a:gd fmla="val 55125" name="adj1"/>
                <a:gd fmla="val 64095" name="adj2"/>
              </a:avLst>
            </a:prstGeom>
            <a:solidFill>
              <a:srgbClr val="FFF19E"/>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grpSp>
      <p:sp>
        <p:nvSpPr>
          <p:cNvPr id="188" name="Google Shape;188;p20"/>
          <p:cNvSpPr txBox="1"/>
          <p:nvPr/>
        </p:nvSpPr>
        <p:spPr>
          <a:xfrm>
            <a:off x="1720850" y="347663"/>
            <a:ext cx="5702300" cy="6461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600"/>
              <a:buFont typeface="Arial"/>
              <a:buNone/>
            </a:pPr>
            <a:r>
              <a:rPr b="1" lang="en-US" sz="3600">
                <a:solidFill>
                  <a:schemeClr val="dk1"/>
                </a:solidFill>
                <a:latin typeface="Arial"/>
                <a:ea typeface="Arial"/>
                <a:cs typeface="Arial"/>
                <a:sym typeface="Arial"/>
              </a:rPr>
              <a:t>The Merit Badge Process</a:t>
            </a:r>
            <a:endParaRPr/>
          </a:p>
        </p:txBody>
      </p:sp>
      <p:sp>
        <p:nvSpPr>
          <p:cNvPr id="189" name="Google Shape;189;p20"/>
          <p:cNvSpPr/>
          <p:nvPr/>
        </p:nvSpPr>
        <p:spPr>
          <a:xfrm>
            <a:off x="714375" y="5106988"/>
            <a:ext cx="3719513" cy="868362"/>
          </a:xfrm>
          <a:prstGeom prst="roundRect">
            <a:avLst>
              <a:gd fmla="val 21076" name="adj"/>
            </a:avLst>
          </a:prstGeom>
          <a:solidFill>
            <a:srgbClr val="FFF19E"/>
          </a:solidFill>
          <a:ln cap="flat" cmpd="sng" w="57150">
            <a:solidFill>
              <a:srgbClr val="177B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000000"/>
                </a:solidFill>
                <a:latin typeface="Arial"/>
                <a:ea typeface="Arial"/>
                <a:cs typeface="Arial"/>
                <a:sym typeface="Arial"/>
              </a:rPr>
              <a:t>Subsequent </a:t>
            </a:r>
            <a:br>
              <a:rPr lang="en-US" sz="2000">
                <a:solidFill>
                  <a:srgbClr val="000000"/>
                </a:solidFill>
                <a:latin typeface="Arial"/>
                <a:ea typeface="Arial"/>
                <a:cs typeface="Arial"/>
                <a:sym typeface="Arial"/>
              </a:rPr>
            </a:br>
            <a:r>
              <a:rPr lang="en-US" sz="2000">
                <a:solidFill>
                  <a:srgbClr val="000000"/>
                </a:solidFill>
                <a:latin typeface="Arial"/>
                <a:ea typeface="Arial"/>
                <a:cs typeface="Arial"/>
                <a:sym typeface="Arial"/>
              </a:rPr>
              <a:t>Scout/counselor meeting</a:t>
            </a:r>
            <a:endParaRPr/>
          </a:p>
        </p:txBody>
      </p:sp>
      <p:sp>
        <p:nvSpPr>
          <p:cNvPr id="190" name="Google Shape;190;p20"/>
          <p:cNvSpPr/>
          <p:nvPr/>
        </p:nvSpPr>
        <p:spPr>
          <a:xfrm flipH="1" rot="10800000">
            <a:off x="6538913" y="1793875"/>
            <a:ext cx="371475" cy="292100"/>
          </a:xfrm>
          <a:prstGeom prst="downArrow">
            <a:avLst>
              <a:gd fmla="val 55125" name="adj1"/>
              <a:gd fmla="val 64095" name="adj2"/>
            </a:avLst>
          </a:prstGeom>
          <a:solidFill>
            <a:srgbClr val="FFF19E"/>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grpSp>
        <p:nvGrpSpPr>
          <p:cNvPr id="191" name="Google Shape;191;p20"/>
          <p:cNvGrpSpPr/>
          <p:nvPr/>
        </p:nvGrpSpPr>
        <p:grpSpPr>
          <a:xfrm>
            <a:off x="4845632" y="2098278"/>
            <a:ext cx="3717925" cy="1103713"/>
            <a:chOff x="4844959" y="2098578"/>
            <a:chExt cx="3719080" cy="1103044"/>
          </a:xfrm>
        </p:grpSpPr>
        <p:sp>
          <p:nvSpPr>
            <p:cNvPr id="192" name="Google Shape;192;p20"/>
            <p:cNvSpPr/>
            <p:nvPr/>
          </p:nvSpPr>
          <p:spPr>
            <a:xfrm>
              <a:off x="4844959" y="2098578"/>
              <a:ext cx="3719080" cy="869424"/>
            </a:xfrm>
            <a:prstGeom prst="roundRect">
              <a:avLst>
                <a:gd fmla="val 21076" name="adj"/>
              </a:avLst>
            </a:prstGeom>
            <a:solidFill>
              <a:srgbClr val="FFF19E"/>
            </a:solidFill>
            <a:ln cap="flat" cmpd="sng" w="57150">
              <a:solidFill>
                <a:srgbClr val="177B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000000"/>
                  </a:solidFill>
                  <a:latin typeface="Arial"/>
                  <a:ea typeface="Arial"/>
                  <a:cs typeface="Arial"/>
                  <a:sym typeface="Arial"/>
                </a:rPr>
                <a:t>Unit reports advancement and obtains badge for presentation</a:t>
              </a:r>
              <a:endParaRPr/>
            </a:p>
          </p:txBody>
        </p:sp>
        <p:sp>
          <p:nvSpPr>
            <p:cNvPr id="193" name="Google Shape;193;p20"/>
            <p:cNvSpPr/>
            <p:nvPr/>
          </p:nvSpPr>
          <p:spPr>
            <a:xfrm flipH="1" rot="10800000">
              <a:off x="6538767" y="2909699"/>
              <a:ext cx="371590" cy="291923"/>
            </a:xfrm>
            <a:prstGeom prst="downArrow">
              <a:avLst>
                <a:gd fmla="val 55125" name="adj1"/>
                <a:gd fmla="val 64095" name="adj2"/>
              </a:avLst>
            </a:prstGeom>
            <a:solidFill>
              <a:srgbClr val="FFF19E"/>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grpSp>
      <p:grpSp>
        <p:nvGrpSpPr>
          <p:cNvPr id="194" name="Google Shape;194;p20"/>
          <p:cNvGrpSpPr/>
          <p:nvPr/>
        </p:nvGrpSpPr>
        <p:grpSpPr>
          <a:xfrm>
            <a:off x="4865688" y="3190873"/>
            <a:ext cx="3717925" cy="1051045"/>
            <a:chOff x="4865022" y="3190528"/>
            <a:chExt cx="3719080" cy="1051601"/>
          </a:xfrm>
        </p:grpSpPr>
        <p:sp>
          <p:nvSpPr>
            <p:cNvPr id="195" name="Google Shape;195;p20"/>
            <p:cNvSpPr/>
            <p:nvPr/>
          </p:nvSpPr>
          <p:spPr>
            <a:xfrm>
              <a:off x="4865022" y="3190528"/>
              <a:ext cx="3719080" cy="797586"/>
            </a:xfrm>
            <a:prstGeom prst="roundRect">
              <a:avLst>
                <a:gd fmla="val 21076" name="adj"/>
              </a:avLst>
            </a:prstGeom>
            <a:solidFill>
              <a:srgbClr val="FFF19E"/>
            </a:solidFill>
            <a:ln cap="flat" cmpd="sng" w="57150">
              <a:solidFill>
                <a:srgbClr val="177B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000000"/>
                  </a:solidFill>
                  <a:latin typeface="Arial"/>
                  <a:ea typeface="Arial"/>
                  <a:cs typeface="Arial"/>
                  <a:sym typeface="Arial"/>
                </a:rPr>
                <a:t>Scout returns completed</a:t>
              </a:r>
              <a:br>
                <a:rPr lang="en-US" sz="2000">
                  <a:solidFill>
                    <a:srgbClr val="000000"/>
                  </a:solidFill>
                  <a:latin typeface="Arial"/>
                  <a:ea typeface="Arial"/>
                  <a:cs typeface="Arial"/>
                  <a:sym typeface="Arial"/>
                </a:rPr>
              </a:br>
              <a:r>
                <a:rPr lang="en-US" sz="2000">
                  <a:solidFill>
                    <a:srgbClr val="000000"/>
                  </a:solidFill>
                  <a:latin typeface="Arial"/>
                  <a:ea typeface="Arial"/>
                  <a:cs typeface="Arial"/>
                  <a:sym typeface="Arial"/>
                </a:rPr>
                <a:t>merit badge card to unit leader</a:t>
              </a:r>
              <a:endParaRPr/>
            </a:p>
          </p:txBody>
        </p:sp>
        <p:sp>
          <p:nvSpPr>
            <p:cNvPr id="196" name="Google Shape;196;p20"/>
            <p:cNvSpPr/>
            <p:nvPr/>
          </p:nvSpPr>
          <p:spPr>
            <a:xfrm flipH="1" rot="10800000">
              <a:off x="6538767" y="3949875"/>
              <a:ext cx="371590" cy="292254"/>
            </a:xfrm>
            <a:prstGeom prst="downArrow">
              <a:avLst>
                <a:gd fmla="val 55125" name="adj1"/>
                <a:gd fmla="val 64095" name="adj2"/>
              </a:avLst>
            </a:prstGeom>
            <a:solidFill>
              <a:srgbClr val="FFF19E"/>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grpSp>
      <p:grpSp>
        <p:nvGrpSpPr>
          <p:cNvPr id="197" name="Google Shape;197;p20"/>
          <p:cNvGrpSpPr/>
          <p:nvPr/>
        </p:nvGrpSpPr>
        <p:grpSpPr>
          <a:xfrm>
            <a:off x="4854309" y="4210681"/>
            <a:ext cx="3717925" cy="1236624"/>
            <a:chOff x="4853248" y="4130668"/>
            <a:chExt cx="3719080" cy="1235721"/>
          </a:xfrm>
        </p:grpSpPr>
        <p:sp>
          <p:nvSpPr>
            <p:cNvPr id="198" name="Google Shape;198;p20"/>
            <p:cNvSpPr/>
            <p:nvPr/>
          </p:nvSpPr>
          <p:spPr>
            <a:xfrm>
              <a:off x="4853248" y="4130668"/>
              <a:ext cx="3719080" cy="922774"/>
            </a:xfrm>
            <a:prstGeom prst="roundRect">
              <a:avLst>
                <a:gd fmla="val 21076" name="adj"/>
              </a:avLst>
            </a:prstGeom>
            <a:solidFill>
              <a:srgbClr val="FFF19E"/>
            </a:solidFill>
            <a:ln cap="flat" cmpd="sng" w="57150">
              <a:solidFill>
                <a:srgbClr val="177B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000000"/>
                  </a:solidFill>
                  <a:latin typeface="Arial"/>
                  <a:ea typeface="Arial"/>
                  <a:cs typeface="Arial"/>
                  <a:sym typeface="Arial"/>
                </a:rPr>
                <a:t>Counselor approves completion and retains the Counselor portion of the blue card</a:t>
              </a:r>
              <a:endParaRPr/>
            </a:p>
          </p:txBody>
        </p:sp>
        <p:sp>
          <p:nvSpPr>
            <p:cNvPr id="199" name="Google Shape;199;p20"/>
            <p:cNvSpPr/>
            <p:nvPr/>
          </p:nvSpPr>
          <p:spPr>
            <a:xfrm flipH="1" rot="10800000">
              <a:off x="6538375" y="5074502"/>
              <a:ext cx="371590" cy="291887"/>
            </a:xfrm>
            <a:prstGeom prst="downArrow">
              <a:avLst>
                <a:gd fmla="val 55125" name="adj1"/>
                <a:gd fmla="val 64095" name="adj2"/>
              </a:avLst>
            </a:prstGeom>
            <a:solidFill>
              <a:srgbClr val="FFF19E"/>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grpSp>
      <p:grpSp>
        <p:nvGrpSpPr>
          <p:cNvPr id="200" name="Google Shape;200;p20"/>
          <p:cNvGrpSpPr/>
          <p:nvPr/>
        </p:nvGrpSpPr>
        <p:grpSpPr>
          <a:xfrm>
            <a:off x="4592637" y="5420519"/>
            <a:ext cx="3990974" cy="763587"/>
            <a:chOff x="4593400" y="5419899"/>
            <a:chExt cx="3990700" cy="764857"/>
          </a:xfrm>
        </p:grpSpPr>
        <p:sp>
          <p:nvSpPr>
            <p:cNvPr id="201" name="Google Shape;201;p20"/>
            <p:cNvSpPr/>
            <p:nvPr/>
          </p:nvSpPr>
          <p:spPr>
            <a:xfrm>
              <a:off x="4864842" y="5419899"/>
              <a:ext cx="3719258" cy="764857"/>
            </a:xfrm>
            <a:prstGeom prst="roundRect">
              <a:avLst>
                <a:gd fmla="val 21076" name="adj"/>
              </a:avLst>
            </a:prstGeom>
            <a:solidFill>
              <a:srgbClr val="FFF19E"/>
            </a:solidFill>
            <a:ln cap="flat" cmpd="sng" w="57150">
              <a:solidFill>
                <a:srgbClr val="177B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000000"/>
                  </a:solidFill>
                  <a:latin typeface="Arial"/>
                  <a:ea typeface="Arial"/>
                  <a:cs typeface="Arial"/>
                  <a:sym typeface="Arial"/>
                </a:rPr>
                <a:t>Scout completes requirements</a:t>
              </a:r>
              <a:endParaRPr/>
            </a:p>
          </p:txBody>
        </p:sp>
        <p:sp>
          <p:nvSpPr>
            <p:cNvPr id="202" name="Google Shape;202;p20"/>
            <p:cNvSpPr/>
            <p:nvPr/>
          </p:nvSpPr>
          <p:spPr>
            <a:xfrm flipH="1" rot="-5400000">
              <a:off x="4584350" y="5554020"/>
              <a:ext cx="370502" cy="352401"/>
            </a:xfrm>
            <a:prstGeom prst="downArrow">
              <a:avLst>
                <a:gd fmla="val 55125" name="adj1"/>
                <a:gd fmla="val 64095" name="adj2"/>
              </a:avLst>
            </a:prstGeom>
            <a:solidFill>
              <a:srgbClr val="FFF19E"/>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grpSp>
      <p:sp>
        <p:nvSpPr>
          <p:cNvPr id="203" name="Google Shape;203;p20"/>
          <p:cNvSpPr/>
          <p:nvPr/>
        </p:nvSpPr>
        <p:spPr>
          <a:xfrm>
            <a:off x="866775" y="5289550"/>
            <a:ext cx="3719513" cy="868363"/>
          </a:xfrm>
          <a:prstGeom prst="roundRect">
            <a:avLst>
              <a:gd fmla="val 21076" name="adj"/>
            </a:avLst>
          </a:prstGeom>
          <a:solidFill>
            <a:srgbClr val="FFF19E"/>
          </a:solidFill>
          <a:ln cap="flat" cmpd="sng" w="57150">
            <a:solidFill>
              <a:srgbClr val="177B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000000"/>
                </a:solidFill>
                <a:latin typeface="Arial"/>
                <a:ea typeface="Arial"/>
                <a:cs typeface="Arial"/>
                <a:sym typeface="Arial"/>
              </a:rPr>
              <a:t>Subsequent </a:t>
            </a:r>
            <a:br>
              <a:rPr lang="en-US" sz="2000">
                <a:solidFill>
                  <a:srgbClr val="000000"/>
                </a:solidFill>
                <a:latin typeface="Arial"/>
                <a:ea typeface="Arial"/>
                <a:cs typeface="Arial"/>
                <a:sym typeface="Arial"/>
              </a:rPr>
            </a:br>
            <a:r>
              <a:rPr lang="en-US" sz="2000">
                <a:solidFill>
                  <a:srgbClr val="000000"/>
                </a:solidFill>
                <a:latin typeface="Arial"/>
                <a:ea typeface="Arial"/>
                <a:cs typeface="Arial"/>
                <a:sym typeface="Arial"/>
              </a:rPr>
              <a:t>Scout/counselor meetings</a:t>
            </a:r>
            <a:endParaRPr/>
          </a:p>
        </p:txBody>
      </p:sp>
      <p:grpSp>
        <p:nvGrpSpPr>
          <p:cNvPr id="204" name="Google Shape;204;p20"/>
          <p:cNvGrpSpPr/>
          <p:nvPr/>
        </p:nvGrpSpPr>
        <p:grpSpPr>
          <a:xfrm>
            <a:off x="561972" y="3591329"/>
            <a:ext cx="3719513" cy="1023924"/>
            <a:chOff x="562005" y="3590681"/>
            <a:chExt cx="3719080" cy="1024624"/>
          </a:xfrm>
        </p:grpSpPr>
        <p:sp>
          <p:nvSpPr>
            <p:cNvPr id="205" name="Google Shape;205;p20"/>
            <p:cNvSpPr/>
            <p:nvPr/>
          </p:nvSpPr>
          <p:spPr>
            <a:xfrm>
              <a:off x="562005" y="3851195"/>
              <a:ext cx="3719080" cy="764110"/>
            </a:xfrm>
            <a:prstGeom prst="roundRect">
              <a:avLst>
                <a:gd fmla="val 21076" name="adj"/>
              </a:avLst>
            </a:prstGeom>
            <a:solidFill>
              <a:srgbClr val="FFF19E"/>
            </a:solidFill>
            <a:ln cap="flat" cmpd="sng" w="57150">
              <a:solidFill>
                <a:srgbClr val="177B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000000"/>
                  </a:solidFill>
                  <a:latin typeface="Arial"/>
                  <a:ea typeface="Arial"/>
                  <a:cs typeface="Arial"/>
                  <a:sym typeface="Arial"/>
                </a:rPr>
                <a:t>Scout/counselor first meeting</a:t>
              </a:r>
              <a:endParaRPr/>
            </a:p>
          </p:txBody>
        </p:sp>
        <p:sp>
          <p:nvSpPr>
            <p:cNvPr id="206" name="Google Shape;206;p20"/>
            <p:cNvSpPr/>
            <p:nvPr/>
          </p:nvSpPr>
          <p:spPr>
            <a:xfrm>
              <a:off x="2229176" y="3590681"/>
              <a:ext cx="371432" cy="292300"/>
            </a:xfrm>
            <a:prstGeom prst="downArrow">
              <a:avLst>
                <a:gd fmla="val 55125" name="adj1"/>
                <a:gd fmla="val 64095" name="adj2"/>
              </a:avLst>
            </a:prstGeom>
            <a:solidFill>
              <a:srgbClr val="FFF19E"/>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grpSp>
      <p:grpSp>
        <p:nvGrpSpPr>
          <p:cNvPr id="207" name="Google Shape;207;p20"/>
          <p:cNvGrpSpPr/>
          <p:nvPr/>
        </p:nvGrpSpPr>
        <p:grpSpPr>
          <a:xfrm>
            <a:off x="582824" y="2520156"/>
            <a:ext cx="3719513" cy="1027907"/>
            <a:chOff x="582855" y="2520885"/>
            <a:chExt cx="3719080" cy="1027311"/>
          </a:xfrm>
        </p:grpSpPr>
        <p:sp>
          <p:nvSpPr>
            <p:cNvPr id="208" name="Google Shape;208;p20"/>
            <p:cNvSpPr/>
            <p:nvPr/>
          </p:nvSpPr>
          <p:spPr>
            <a:xfrm>
              <a:off x="582855" y="2783465"/>
              <a:ext cx="3719080" cy="764731"/>
            </a:xfrm>
            <a:prstGeom prst="roundRect">
              <a:avLst>
                <a:gd fmla="val 21076" name="adj"/>
              </a:avLst>
            </a:prstGeom>
            <a:solidFill>
              <a:srgbClr val="FFF19E"/>
            </a:solidFill>
            <a:ln cap="flat" cmpd="sng" w="57150">
              <a:solidFill>
                <a:srgbClr val="177B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rgbClr val="000000"/>
                  </a:solidFill>
                  <a:latin typeface="Arial"/>
                  <a:ea typeface="Arial"/>
                  <a:cs typeface="Arial"/>
                  <a:sym typeface="Arial"/>
                </a:rPr>
                <a:t>Scout contacts counselor</a:t>
              </a:r>
              <a:endParaRPr/>
            </a:p>
          </p:txBody>
        </p:sp>
        <p:sp>
          <p:nvSpPr>
            <p:cNvPr id="209" name="Google Shape;209;p20"/>
            <p:cNvSpPr/>
            <p:nvPr/>
          </p:nvSpPr>
          <p:spPr>
            <a:xfrm>
              <a:off x="2235831" y="2520885"/>
              <a:ext cx="371432" cy="291931"/>
            </a:xfrm>
            <a:prstGeom prst="downArrow">
              <a:avLst>
                <a:gd fmla="val 55125" name="adj1"/>
                <a:gd fmla="val 64095" name="adj2"/>
              </a:avLst>
            </a:prstGeom>
            <a:solidFill>
              <a:srgbClr val="FFF19E"/>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grpSp>
      <p:sp>
        <p:nvSpPr>
          <p:cNvPr id="210" name="Google Shape;210;p20"/>
          <p:cNvSpPr/>
          <p:nvPr/>
        </p:nvSpPr>
        <p:spPr>
          <a:xfrm>
            <a:off x="561975" y="1268413"/>
            <a:ext cx="3719513" cy="1239837"/>
          </a:xfrm>
          <a:prstGeom prst="roundRect">
            <a:avLst>
              <a:gd fmla="val 21076" name="adj"/>
            </a:avLst>
          </a:prstGeom>
          <a:solidFill>
            <a:srgbClr val="FFF19E"/>
          </a:solidFill>
          <a:ln cap="flat" cmpd="sng" w="57150">
            <a:solidFill>
              <a:srgbClr val="177B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Scout indicates interest; discusses with unit leader; </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gets MBC name and blue card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1"/>
          <p:cNvSpPr txBox="1"/>
          <p:nvPr/>
        </p:nvSpPr>
        <p:spPr>
          <a:xfrm>
            <a:off x="152400" y="1731963"/>
            <a:ext cx="8915400" cy="4213225"/>
          </a:xfrm>
          <a:prstGeom prst="rect">
            <a:avLst/>
          </a:prstGeom>
          <a:noFill/>
          <a:ln>
            <a:noFill/>
          </a:ln>
        </p:spPr>
        <p:txBody>
          <a:bodyPr anchorCtr="0" anchor="t" bIns="45700" lIns="91425" spcFirstLastPara="1" rIns="91425" wrap="square" tIns="45700">
            <a:noAutofit/>
          </a:bodyPr>
          <a:lstStyle/>
          <a:p>
            <a:pPr indent="0" lvl="0" marL="177800" marR="0" rtl="0" algn="l">
              <a:lnSpc>
                <a:spcPct val="95000"/>
              </a:lnSpc>
              <a:spcBef>
                <a:spcPts val="0"/>
              </a:spcBef>
              <a:spcAft>
                <a:spcPts val="0"/>
              </a:spcAft>
              <a:buNone/>
            </a:pPr>
            <a:r>
              <a:rPr b="1" lang="en-US" sz="2800">
                <a:solidFill>
                  <a:schemeClr val="dk1"/>
                </a:solidFill>
                <a:latin typeface="Arial"/>
                <a:ea typeface="Arial"/>
                <a:cs typeface="Arial"/>
                <a:sym typeface="Arial"/>
              </a:rPr>
              <a:t>The unit leader </a:t>
            </a:r>
            <a:br>
              <a:rPr b="1" lang="en-US" sz="2800">
                <a:solidFill>
                  <a:schemeClr val="dk1"/>
                </a:solidFill>
                <a:latin typeface="Arial"/>
                <a:ea typeface="Arial"/>
                <a:cs typeface="Arial"/>
                <a:sym typeface="Arial"/>
              </a:rPr>
            </a:br>
            <a:r>
              <a:rPr b="1" lang="en-US" sz="2800">
                <a:solidFill>
                  <a:schemeClr val="dk1"/>
                </a:solidFill>
                <a:latin typeface="Arial"/>
                <a:ea typeface="Arial"/>
                <a:cs typeface="Arial"/>
                <a:sym typeface="Arial"/>
              </a:rPr>
              <a:t>signature:</a:t>
            </a:r>
            <a:endParaRPr/>
          </a:p>
          <a:p>
            <a:pPr indent="-225425" lvl="0" marL="403225" marR="0" rtl="0" algn="l">
              <a:lnSpc>
                <a:spcPct val="95000"/>
              </a:lnSpc>
              <a:spcBef>
                <a:spcPts val="1000"/>
              </a:spcBef>
              <a:spcAft>
                <a:spcPts val="0"/>
              </a:spcAft>
              <a:buClr>
                <a:schemeClr val="dk1"/>
              </a:buClr>
              <a:buSzPts val="2600"/>
              <a:buFont typeface="Arial"/>
              <a:buChar char="•"/>
            </a:pPr>
            <a:r>
              <a:rPr lang="en-US" sz="2600">
                <a:solidFill>
                  <a:schemeClr val="dk1"/>
                </a:solidFill>
                <a:latin typeface="Arial"/>
                <a:ea typeface="Arial"/>
                <a:cs typeface="Arial"/>
                <a:sym typeface="Arial"/>
              </a:rPr>
              <a:t> Required for Scouts to</a:t>
            </a:r>
            <a:br>
              <a:rPr lang="en-US" sz="2600">
                <a:solidFill>
                  <a:schemeClr val="dk1"/>
                </a:solidFill>
                <a:latin typeface="Arial"/>
                <a:ea typeface="Arial"/>
                <a:cs typeface="Arial"/>
                <a:sym typeface="Arial"/>
              </a:rPr>
            </a:br>
            <a:r>
              <a:rPr lang="en-US" sz="2600">
                <a:solidFill>
                  <a:schemeClr val="dk1"/>
                </a:solidFill>
                <a:latin typeface="Arial"/>
                <a:ea typeface="Arial"/>
                <a:cs typeface="Arial"/>
                <a:sym typeface="Arial"/>
              </a:rPr>
              <a:t> work with counselors</a:t>
            </a:r>
            <a:endParaRPr/>
          </a:p>
          <a:p>
            <a:pPr indent="-225425" lvl="0" marL="403225" marR="0" rtl="0" algn="l">
              <a:lnSpc>
                <a:spcPct val="95000"/>
              </a:lnSpc>
              <a:spcBef>
                <a:spcPts val="1000"/>
              </a:spcBef>
              <a:spcAft>
                <a:spcPts val="0"/>
              </a:spcAft>
              <a:buClr>
                <a:schemeClr val="dk1"/>
              </a:buClr>
              <a:buSzPts val="2600"/>
              <a:buFont typeface="Arial"/>
              <a:buChar char="•"/>
            </a:pPr>
            <a:r>
              <a:rPr lang="en-US" sz="2600">
                <a:solidFill>
                  <a:schemeClr val="dk1"/>
                </a:solidFill>
                <a:latin typeface="Arial"/>
                <a:ea typeface="Arial"/>
                <a:cs typeface="Arial"/>
                <a:sym typeface="Arial"/>
              </a:rPr>
              <a:t> Does not indicate unit</a:t>
            </a:r>
            <a:br>
              <a:rPr lang="en-US" sz="2600">
                <a:solidFill>
                  <a:schemeClr val="dk1"/>
                </a:solidFill>
                <a:latin typeface="Arial"/>
                <a:ea typeface="Arial"/>
                <a:cs typeface="Arial"/>
                <a:sym typeface="Arial"/>
              </a:rPr>
            </a:br>
            <a:r>
              <a:rPr lang="en-US" sz="2600">
                <a:solidFill>
                  <a:schemeClr val="dk1"/>
                </a:solidFill>
                <a:latin typeface="Arial"/>
                <a:ea typeface="Arial"/>
                <a:cs typeface="Arial"/>
                <a:sym typeface="Arial"/>
              </a:rPr>
              <a:t> leader “approval”</a:t>
            </a:r>
            <a:endParaRPr sz="2600">
              <a:solidFill>
                <a:schemeClr val="dk1"/>
              </a:solidFill>
              <a:latin typeface="Arial"/>
              <a:ea typeface="Arial"/>
              <a:cs typeface="Arial"/>
              <a:sym typeface="Arial"/>
            </a:endParaRPr>
          </a:p>
          <a:p>
            <a:pPr indent="-225425" lvl="0" marL="403225" marR="0" rtl="0" algn="l">
              <a:lnSpc>
                <a:spcPct val="95000"/>
              </a:lnSpc>
              <a:spcBef>
                <a:spcPts val="1000"/>
              </a:spcBef>
              <a:spcAft>
                <a:spcPts val="0"/>
              </a:spcAft>
              <a:buClr>
                <a:schemeClr val="dk1"/>
              </a:buClr>
              <a:buSzPts val="2600"/>
              <a:buFont typeface="Arial"/>
              <a:buChar char="•"/>
            </a:pPr>
            <a:r>
              <a:rPr lang="en-US" sz="2600">
                <a:solidFill>
                  <a:schemeClr val="dk1"/>
                </a:solidFill>
                <a:latin typeface="Arial"/>
                <a:ea typeface="Arial"/>
                <a:cs typeface="Arial"/>
                <a:sym typeface="Arial"/>
              </a:rPr>
              <a:t> Evidence of discussion between unit leader and Scout</a:t>
            </a:r>
            <a:endParaRPr/>
          </a:p>
          <a:p>
            <a:pPr indent="-225425" lvl="0" marL="403225" marR="0" rtl="0" algn="l">
              <a:lnSpc>
                <a:spcPct val="95000"/>
              </a:lnSpc>
              <a:spcBef>
                <a:spcPts val="1000"/>
              </a:spcBef>
              <a:spcAft>
                <a:spcPts val="0"/>
              </a:spcAft>
              <a:buClr>
                <a:schemeClr val="dk1"/>
              </a:buClr>
              <a:buSzPts val="2600"/>
              <a:buFont typeface="Arial"/>
              <a:buChar char="•"/>
            </a:pPr>
            <a:r>
              <a:rPr lang="en-US" sz="2600">
                <a:solidFill>
                  <a:schemeClr val="dk1"/>
                </a:solidFill>
                <a:latin typeface="Arial"/>
                <a:ea typeface="Arial"/>
                <a:cs typeface="Arial"/>
                <a:sym typeface="Arial"/>
              </a:rPr>
              <a:t> Indicates registered counselor has been recommended</a:t>
            </a:r>
            <a:endParaRPr/>
          </a:p>
          <a:p>
            <a:pPr indent="-225425" lvl="0" marL="403225" marR="0" rtl="0" algn="l">
              <a:lnSpc>
                <a:spcPct val="95000"/>
              </a:lnSpc>
              <a:spcBef>
                <a:spcPts val="1000"/>
              </a:spcBef>
              <a:spcAft>
                <a:spcPts val="0"/>
              </a:spcAft>
              <a:buClr>
                <a:schemeClr val="dk1"/>
              </a:buClr>
              <a:buSzPts val="2600"/>
              <a:buFont typeface="Arial"/>
              <a:buChar char="•"/>
            </a:pPr>
            <a:r>
              <a:rPr lang="en-US" sz="2600">
                <a:solidFill>
                  <a:schemeClr val="dk1"/>
                </a:solidFill>
                <a:latin typeface="Arial"/>
                <a:ea typeface="Arial"/>
                <a:cs typeface="Arial"/>
                <a:sym typeface="Arial"/>
              </a:rPr>
              <a:t> Not required for Scout to get started on requirements</a:t>
            </a:r>
            <a:endParaRPr/>
          </a:p>
        </p:txBody>
      </p:sp>
      <p:pic>
        <p:nvPicPr>
          <p:cNvPr id="217" name="Google Shape;217;p21"/>
          <p:cNvPicPr preferRelativeResize="0"/>
          <p:nvPr/>
        </p:nvPicPr>
        <p:blipFill rotWithShape="1">
          <a:blip r:embed="rId3">
            <a:alphaModFix/>
          </a:blip>
          <a:srcRect b="10680" l="0" r="0" t="0"/>
          <a:stretch/>
        </p:blipFill>
        <p:spPr>
          <a:xfrm>
            <a:off x="4343400" y="1816100"/>
            <a:ext cx="4457700" cy="2514600"/>
          </a:xfrm>
          <a:prstGeom prst="rect">
            <a:avLst/>
          </a:prstGeom>
          <a:noFill/>
          <a:ln>
            <a:noFill/>
          </a:ln>
        </p:spPr>
      </p:pic>
      <p:sp>
        <p:nvSpPr>
          <p:cNvPr id="218" name="Google Shape;218;p21"/>
          <p:cNvSpPr/>
          <p:nvPr/>
        </p:nvSpPr>
        <p:spPr>
          <a:xfrm>
            <a:off x="127000" y="5956300"/>
            <a:ext cx="30226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rPr i="1" lang="en-US" sz="1400">
                <a:solidFill>
                  <a:srgbClr val="000000"/>
                </a:solidFill>
                <a:latin typeface="Arial"/>
                <a:ea typeface="Arial"/>
                <a:cs typeface="Arial"/>
                <a:sym typeface="Arial"/>
              </a:rPr>
              <a:t>Guide to Advancement </a:t>
            </a:r>
            <a:r>
              <a:rPr lang="en-US" sz="1400">
                <a:solidFill>
                  <a:srgbClr val="000000"/>
                </a:solidFill>
                <a:latin typeface="Arial"/>
                <a:ea typeface="Arial"/>
                <a:cs typeface="Arial"/>
                <a:sym typeface="Arial"/>
              </a:rPr>
              <a:t>topic</a:t>
            </a:r>
            <a:r>
              <a:rPr i="1" lang="en-US" sz="1400">
                <a:solidFill>
                  <a:srgbClr val="000000"/>
                </a:solidFill>
                <a:latin typeface="Arial"/>
                <a:ea typeface="Arial"/>
                <a:cs typeface="Arial"/>
                <a:sym typeface="Arial"/>
              </a:rPr>
              <a:t> </a:t>
            </a:r>
            <a:r>
              <a:rPr lang="en-US" sz="1400">
                <a:solidFill>
                  <a:srgbClr val="000000"/>
                </a:solidFill>
                <a:latin typeface="Arial"/>
                <a:ea typeface="Arial"/>
                <a:cs typeface="Arial"/>
                <a:sym typeface="Arial"/>
              </a:rPr>
              <a:t>7.0.0.2</a:t>
            </a:r>
            <a:endParaRPr/>
          </a:p>
        </p:txBody>
      </p:sp>
      <p:sp>
        <p:nvSpPr>
          <p:cNvPr id="219" name="Google Shape;219;p21"/>
          <p:cNvSpPr/>
          <p:nvPr/>
        </p:nvSpPr>
        <p:spPr>
          <a:xfrm>
            <a:off x="7243763" y="3230563"/>
            <a:ext cx="1501775" cy="612775"/>
          </a:xfrm>
          <a:prstGeom prst="roundRect">
            <a:avLst>
              <a:gd fmla="val 21076"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220" name="Google Shape;220;p21"/>
          <p:cNvSpPr txBox="1"/>
          <p:nvPr/>
        </p:nvSpPr>
        <p:spPr>
          <a:xfrm>
            <a:off x="0" y="431800"/>
            <a:ext cx="9144000" cy="1200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800"/>
              <a:buFont typeface="Arial"/>
              <a:buNone/>
            </a:pPr>
            <a:r>
              <a:rPr b="1" lang="en-US" sz="3800">
                <a:solidFill>
                  <a:schemeClr val="dk1"/>
                </a:solidFill>
                <a:latin typeface="Arial"/>
                <a:ea typeface="Arial"/>
                <a:cs typeface="Arial"/>
                <a:sym typeface="Arial"/>
              </a:rPr>
              <a:t>Application for Merit Badge</a:t>
            </a:r>
            <a:endParaRPr/>
          </a:p>
          <a:p>
            <a:pPr indent="0" lvl="0" marL="0" marR="0" rtl="0" algn="ctr">
              <a:spcBef>
                <a:spcPts val="0"/>
              </a:spcBef>
              <a:spcAft>
                <a:spcPts val="0"/>
              </a:spcAft>
              <a:buClr>
                <a:schemeClr val="dk1"/>
              </a:buClr>
              <a:buSzPts val="3200"/>
              <a:buFont typeface="Arial"/>
              <a:buNone/>
            </a:pPr>
            <a:r>
              <a:rPr b="1" i="1" lang="en-US" sz="3200">
                <a:solidFill>
                  <a:schemeClr val="dk1"/>
                </a:solidFill>
                <a:latin typeface="Arial"/>
                <a:ea typeface="Arial"/>
                <a:cs typeface="Arial"/>
                <a:sym typeface="Arial"/>
              </a:rPr>
              <a:t>The Blue Card</a:t>
            </a:r>
            <a:endParaRPr/>
          </a:p>
        </p:txBody>
      </p:sp>
      <p:cxnSp>
        <p:nvCxnSpPr>
          <p:cNvPr id="221" name="Google Shape;221;p21"/>
          <p:cNvCxnSpPr/>
          <p:nvPr/>
        </p:nvCxnSpPr>
        <p:spPr>
          <a:xfrm rot="10800000">
            <a:off x="7149307" y="3172618"/>
            <a:ext cx="0" cy="449263"/>
          </a:xfrm>
          <a:prstGeom prst="straightConnector1">
            <a:avLst/>
          </a:prstGeom>
          <a:noFill/>
          <a:ln cap="flat" cmpd="sng" w="44450">
            <a:solidFill>
              <a:srgbClr val="000000"/>
            </a:solidFill>
            <a:prstDash val="solid"/>
            <a:round/>
            <a:headEnd len="sm" w="sm" type="none"/>
            <a:tailEnd len="med" w="med" type="stealth"/>
          </a:ln>
        </p:spPr>
      </p:cxnSp>
      <p:sp>
        <p:nvSpPr>
          <p:cNvPr id="222" name="Google Shape;222;p21"/>
          <p:cNvSpPr/>
          <p:nvPr/>
        </p:nvSpPr>
        <p:spPr>
          <a:xfrm>
            <a:off x="4191000" y="1778000"/>
            <a:ext cx="2833688" cy="2589213"/>
          </a:xfrm>
          <a:prstGeom prst="rect">
            <a:avLst/>
          </a:prstGeom>
          <a:solidFill>
            <a:srgbClr val="9EF1F0"/>
          </a:solidFill>
          <a:ln cap="flat" cmpd="sng" w="28575">
            <a:solidFill>
              <a:schemeClr val="dk1"/>
            </a:solidFill>
            <a:prstDash val="solid"/>
            <a:miter lim="800000"/>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“I have discussed this merit badge with this Scout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and recommended at least one merit badge counselor.”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22"/>
          <p:cNvPicPr preferRelativeResize="0"/>
          <p:nvPr/>
        </p:nvPicPr>
        <p:blipFill rotWithShape="1">
          <a:blip r:embed="rId3">
            <a:alphaModFix/>
          </a:blip>
          <a:srcRect b="10680" l="0" r="0" t="0"/>
          <a:stretch/>
        </p:blipFill>
        <p:spPr>
          <a:xfrm>
            <a:off x="1346200" y="2089150"/>
            <a:ext cx="5453063" cy="2833688"/>
          </a:xfrm>
          <a:prstGeom prst="rect">
            <a:avLst/>
          </a:prstGeom>
          <a:noFill/>
          <a:ln>
            <a:noFill/>
          </a:ln>
        </p:spPr>
      </p:pic>
      <p:sp>
        <p:nvSpPr>
          <p:cNvPr id="229" name="Google Shape;229;p22"/>
          <p:cNvSpPr txBox="1"/>
          <p:nvPr/>
        </p:nvSpPr>
        <p:spPr>
          <a:xfrm>
            <a:off x="0" y="431800"/>
            <a:ext cx="9144000" cy="1200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800"/>
              <a:buFont typeface="Arial"/>
              <a:buNone/>
            </a:pPr>
            <a:r>
              <a:rPr b="1" lang="en-US" sz="3800">
                <a:solidFill>
                  <a:schemeClr val="dk1"/>
                </a:solidFill>
                <a:latin typeface="Arial"/>
                <a:ea typeface="Arial"/>
                <a:cs typeface="Arial"/>
                <a:sym typeface="Arial"/>
              </a:rPr>
              <a:t>Application for Merit Badge</a:t>
            </a:r>
            <a:endParaRPr/>
          </a:p>
          <a:p>
            <a:pPr indent="0" lvl="0" marL="0" marR="0" rtl="0" algn="ctr">
              <a:spcBef>
                <a:spcPts val="0"/>
              </a:spcBef>
              <a:spcAft>
                <a:spcPts val="0"/>
              </a:spcAft>
              <a:buClr>
                <a:schemeClr val="dk1"/>
              </a:buClr>
              <a:buSzPts val="3200"/>
              <a:buFont typeface="Arial"/>
              <a:buNone/>
            </a:pPr>
            <a:r>
              <a:rPr b="1" i="1" lang="en-US" sz="3200">
                <a:solidFill>
                  <a:schemeClr val="dk1"/>
                </a:solidFill>
                <a:latin typeface="Arial"/>
                <a:ea typeface="Arial"/>
                <a:cs typeface="Arial"/>
                <a:sym typeface="Arial"/>
              </a:rPr>
              <a:t>The Blue Card</a:t>
            </a:r>
            <a:endParaRPr/>
          </a:p>
        </p:txBody>
      </p:sp>
      <p:sp>
        <p:nvSpPr>
          <p:cNvPr id="230" name="Google Shape;230;p22"/>
          <p:cNvSpPr txBox="1"/>
          <p:nvPr/>
        </p:nvSpPr>
        <p:spPr>
          <a:xfrm>
            <a:off x="1543050" y="5238750"/>
            <a:ext cx="6067425"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Record of completed requirements</a:t>
            </a:r>
            <a:endParaRPr/>
          </a:p>
        </p:txBody>
      </p:sp>
      <p:sp>
        <p:nvSpPr>
          <p:cNvPr id="231" name="Google Shape;231;p22"/>
          <p:cNvSpPr/>
          <p:nvPr/>
        </p:nvSpPr>
        <p:spPr>
          <a:xfrm>
            <a:off x="6770688" y="2867025"/>
            <a:ext cx="2151062" cy="8302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Scout’s information</a:t>
            </a:r>
            <a:endParaRPr sz="2400">
              <a:solidFill>
                <a:schemeClr val="dk1"/>
              </a:solidFill>
              <a:latin typeface="Arial"/>
              <a:ea typeface="Arial"/>
              <a:cs typeface="Arial"/>
              <a:sym typeface="Arial"/>
            </a:endParaRPr>
          </a:p>
        </p:txBody>
      </p:sp>
      <p:cxnSp>
        <p:nvCxnSpPr>
          <p:cNvPr id="232" name="Google Shape;232;p22"/>
          <p:cNvCxnSpPr/>
          <p:nvPr/>
        </p:nvCxnSpPr>
        <p:spPr>
          <a:xfrm rot="10800000">
            <a:off x="4056063" y="4884738"/>
            <a:ext cx="0" cy="449262"/>
          </a:xfrm>
          <a:prstGeom prst="straightConnector1">
            <a:avLst/>
          </a:prstGeom>
          <a:noFill/>
          <a:ln cap="flat" cmpd="sng" w="44450">
            <a:solidFill>
              <a:schemeClr val="dk1"/>
            </a:solidFill>
            <a:prstDash val="solid"/>
            <a:round/>
            <a:headEnd len="sm" w="sm" type="none"/>
            <a:tailEnd len="med" w="med" type="stealth"/>
          </a:ln>
        </p:spPr>
      </p:cxnSp>
      <p:sp>
        <p:nvSpPr>
          <p:cNvPr id="233" name="Google Shape;233;p22"/>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7.0.0.2</a:t>
            </a:r>
            <a:endParaRPr/>
          </a:p>
        </p:txBody>
      </p:sp>
      <p:sp>
        <p:nvSpPr>
          <p:cNvPr id="234" name="Google Shape;234;p22"/>
          <p:cNvSpPr/>
          <p:nvPr/>
        </p:nvSpPr>
        <p:spPr>
          <a:xfrm>
            <a:off x="4892675" y="2482850"/>
            <a:ext cx="1800225" cy="1257300"/>
          </a:xfrm>
          <a:prstGeom prst="roundRect">
            <a:avLst>
              <a:gd fmla="val 7198"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235" name="Google Shape;235;p22"/>
          <p:cNvSpPr/>
          <p:nvPr/>
        </p:nvSpPr>
        <p:spPr>
          <a:xfrm>
            <a:off x="3117850" y="2143125"/>
            <a:ext cx="1695450" cy="2668588"/>
          </a:xfrm>
          <a:prstGeom prst="roundRect">
            <a:avLst>
              <a:gd fmla="val 7198"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cxnSp>
        <p:nvCxnSpPr>
          <p:cNvPr id="236" name="Google Shape;236;p22"/>
          <p:cNvCxnSpPr/>
          <p:nvPr/>
        </p:nvCxnSpPr>
        <p:spPr>
          <a:xfrm>
            <a:off x="6982619" y="2897982"/>
            <a:ext cx="0" cy="449262"/>
          </a:xfrm>
          <a:prstGeom prst="straightConnector1">
            <a:avLst/>
          </a:prstGeom>
          <a:noFill/>
          <a:ln cap="flat" cmpd="sng" w="44450">
            <a:solidFill>
              <a:schemeClr val="dk1"/>
            </a:solidFill>
            <a:prstDash val="solid"/>
            <a:round/>
            <a:headEnd len="sm" w="sm" type="none"/>
            <a:tailEnd len="med" w="med" type="stealth"/>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pSp>
        <p:nvGrpSpPr>
          <p:cNvPr id="242" name="Google Shape;242;p23"/>
          <p:cNvGrpSpPr/>
          <p:nvPr/>
        </p:nvGrpSpPr>
        <p:grpSpPr>
          <a:xfrm>
            <a:off x="2484438" y="1746250"/>
            <a:ext cx="4840287" cy="2797175"/>
            <a:chOff x="2424113" y="1746250"/>
            <a:chExt cx="4840287" cy="2797175"/>
          </a:xfrm>
        </p:grpSpPr>
        <p:pic>
          <p:nvPicPr>
            <p:cNvPr id="243" name="Google Shape;243;p23"/>
            <p:cNvPicPr preferRelativeResize="0"/>
            <p:nvPr/>
          </p:nvPicPr>
          <p:blipFill rotWithShape="1">
            <a:blip r:embed="rId3">
              <a:alphaModFix/>
            </a:blip>
            <a:srcRect b="0" l="0" r="67387" t="0"/>
            <a:stretch/>
          </p:blipFill>
          <p:spPr>
            <a:xfrm>
              <a:off x="2424113" y="1746250"/>
              <a:ext cx="1590675" cy="2795588"/>
            </a:xfrm>
            <a:prstGeom prst="rect">
              <a:avLst/>
            </a:prstGeom>
            <a:noFill/>
            <a:ln>
              <a:noFill/>
            </a:ln>
          </p:spPr>
        </p:pic>
        <p:pic>
          <p:nvPicPr>
            <p:cNvPr id="244" name="Google Shape;244;p23"/>
            <p:cNvPicPr preferRelativeResize="0"/>
            <p:nvPr/>
          </p:nvPicPr>
          <p:blipFill rotWithShape="1">
            <a:blip r:embed="rId3">
              <a:alphaModFix/>
            </a:blip>
            <a:srcRect b="0" l="32492" r="34254" t="0"/>
            <a:stretch/>
          </p:blipFill>
          <p:spPr>
            <a:xfrm>
              <a:off x="4005263" y="1749425"/>
              <a:ext cx="1622425" cy="2794000"/>
            </a:xfrm>
            <a:prstGeom prst="rect">
              <a:avLst/>
            </a:prstGeom>
            <a:noFill/>
            <a:ln>
              <a:noFill/>
            </a:ln>
          </p:spPr>
        </p:pic>
        <p:pic>
          <p:nvPicPr>
            <p:cNvPr id="245" name="Google Shape;245;p23"/>
            <p:cNvPicPr preferRelativeResize="0"/>
            <p:nvPr/>
          </p:nvPicPr>
          <p:blipFill rotWithShape="1">
            <a:blip r:embed="rId3">
              <a:alphaModFix/>
            </a:blip>
            <a:srcRect b="0" l="66212" r="0" t="0"/>
            <a:stretch/>
          </p:blipFill>
          <p:spPr>
            <a:xfrm>
              <a:off x="5616575" y="1747838"/>
              <a:ext cx="1647825" cy="2795587"/>
            </a:xfrm>
            <a:prstGeom prst="rect">
              <a:avLst/>
            </a:prstGeom>
            <a:noFill/>
            <a:ln>
              <a:noFill/>
            </a:ln>
          </p:spPr>
        </p:pic>
      </p:grpSp>
      <p:sp>
        <p:nvSpPr>
          <p:cNvPr id="246" name="Google Shape;246;p23"/>
          <p:cNvSpPr/>
          <p:nvPr/>
        </p:nvSpPr>
        <p:spPr>
          <a:xfrm>
            <a:off x="430213" y="1776413"/>
            <a:ext cx="1905000"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Counselor’s information</a:t>
            </a:r>
            <a:endParaRPr sz="2000">
              <a:solidFill>
                <a:schemeClr val="dk1"/>
              </a:solidFill>
              <a:latin typeface="Arial"/>
              <a:ea typeface="Arial"/>
              <a:cs typeface="Arial"/>
              <a:sym typeface="Arial"/>
            </a:endParaRPr>
          </a:p>
        </p:txBody>
      </p:sp>
      <p:sp>
        <p:nvSpPr>
          <p:cNvPr id="247" name="Google Shape;247;p23"/>
          <p:cNvSpPr txBox="1"/>
          <p:nvPr/>
        </p:nvSpPr>
        <p:spPr>
          <a:xfrm>
            <a:off x="3733800" y="4810125"/>
            <a:ext cx="2286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1/3 goes to Scout for their record</a:t>
            </a:r>
            <a:endParaRPr sz="2200">
              <a:solidFill>
                <a:schemeClr val="dk1"/>
              </a:solidFill>
              <a:latin typeface="Arial"/>
              <a:ea typeface="Arial"/>
              <a:cs typeface="Arial"/>
              <a:sym typeface="Arial"/>
            </a:endParaRPr>
          </a:p>
        </p:txBody>
      </p:sp>
      <p:sp>
        <p:nvSpPr>
          <p:cNvPr id="248" name="Google Shape;248;p23"/>
          <p:cNvSpPr txBox="1"/>
          <p:nvPr/>
        </p:nvSpPr>
        <p:spPr>
          <a:xfrm>
            <a:off x="7242175" y="2967038"/>
            <a:ext cx="1328738" cy="13239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Unit </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leader’s </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second</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signature</a:t>
            </a:r>
            <a:endParaRPr sz="2000">
              <a:solidFill>
                <a:schemeClr val="dk1"/>
              </a:solidFill>
              <a:latin typeface="Arial"/>
              <a:ea typeface="Arial"/>
              <a:cs typeface="Arial"/>
              <a:sym typeface="Arial"/>
            </a:endParaRPr>
          </a:p>
        </p:txBody>
      </p:sp>
      <p:sp>
        <p:nvSpPr>
          <p:cNvPr id="249" name="Google Shape;249;p23"/>
          <p:cNvSpPr/>
          <p:nvPr/>
        </p:nvSpPr>
        <p:spPr>
          <a:xfrm>
            <a:off x="427038" y="2624138"/>
            <a:ext cx="2057400" cy="1631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Counselor signs in </a:t>
            </a:r>
            <a:r>
              <a:rPr i="1" lang="en-US" sz="2000">
                <a:solidFill>
                  <a:schemeClr val="dk1"/>
                </a:solidFill>
                <a:latin typeface="Arial"/>
                <a:ea typeface="Arial"/>
                <a:cs typeface="Arial"/>
                <a:sym typeface="Arial"/>
              </a:rPr>
              <a:t>two</a:t>
            </a:r>
            <a:r>
              <a:rPr lang="en-US" sz="2000">
                <a:solidFill>
                  <a:schemeClr val="dk1"/>
                </a:solidFill>
                <a:latin typeface="Arial"/>
                <a:ea typeface="Arial"/>
                <a:cs typeface="Arial"/>
                <a:sym typeface="Arial"/>
              </a:rPr>
              <a:t> places once all requirements are complete</a:t>
            </a:r>
            <a:endParaRPr/>
          </a:p>
        </p:txBody>
      </p:sp>
      <p:cxnSp>
        <p:nvCxnSpPr>
          <p:cNvPr id="250" name="Google Shape;250;p23"/>
          <p:cNvCxnSpPr/>
          <p:nvPr/>
        </p:nvCxnSpPr>
        <p:spPr>
          <a:xfrm rot="10800000">
            <a:off x="3255963" y="4160838"/>
            <a:ext cx="0" cy="658812"/>
          </a:xfrm>
          <a:prstGeom prst="straightConnector1">
            <a:avLst/>
          </a:prstGeom>
          <a:noFill/>
          <a:ln cap="flat" cmpd="sng" w="44450">
            <a:solidFill>
              <a:schemeClr val="dk1"/>
            </a:solidFill>
            <a:prstDash val="solid"/>
            <a:round/>
            <a:headEnd len="sm" w="sm" type="none"/>
            <a:tailEnd len="med" w="med" type="stealth"/>
          </a:ln>
        </p:spPr>
      </p:cxnSp>
      <p:sp>
        <p:nvSpPr>
          <p:cNvPr id="251" name="Google Shape;251;p23"/>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7.0.0.2</a:t>
            </a:r>
            <a:endParaRPr/>
          </a:p>
        </p:txBody>
      </p:sp>
      <p:sp>
        <p:nvSpPr>
          <p:cNvPr id="252" name="Google Shape;252;p23"/>
          <p:cNvSpPr txBox="1"/>
          <p:nvPr/>
        </p:nvSpPr>
        <p:spPr>
          <a:xfrm>
            <a:off x="0" y="431800"/>
            <a:ext cx="9144000" cy="12001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800"/>
              <a:buFont typeface="Arial"/>
              <a:buNone/>
            </a:pPr>
            <a:r>
              <a:rPr b="1" lang="en-US" sz="3800">
                <a:solidFill>
                  <a:schemeClr val="dk1"/>
                </a:solidFill>
                <a:latin typeface="Arial"/>
                <a:ea typeface="Arial"/>
                <a:cs typeface="Arial"/>
                <a:sym typeface="Arial"/>
              </a:rPr>
              <a:t>Application for Merit Badge</a:t>
            </a:r>
            <a:endParaRPr/>
          </a:p>
          <a:p>
            <a:pPr indent="0" lvl="0" marL="0" marR="0" rtl="0" algn="ctr">
              <a:spcBef>
                <a:spcPts val="0"/>
              </a:spcBef>
              <a:spcAft>
                <a:spcPts val="0"/>
              </a:spcAft>
              <a:buClr>
                <a:schemeClr val="dk1"/>
              </a:buClr>
              <a:buSzPts val="3200"/>
              <a:buFont typeface="Arial"/>
              <a:buNone/>
            </a:pPr>
            <a:r>
              <a:rPr b="1" i="1" lang="en-US" sz="3200">
                <a:solidFill>
                  <a:schemeClr val="dk1"/>
                </a:solidFill>
                <a:latin typeface="Arial"/>
                <a:ea typeface="Arial"/>
                <a:cs typeface="Arial"/>
                <a:sym typeface="Arial"/>
              </a:rPr>
              <a:t>The Blue Card – Reverse Side</a:t>
            </a:r>
            <a:endParaRPr/>
          </a:p>
        </p:txBody>
      </p:sp>
      <p:sp>
        <p:nvSpPr>
          <p:cNvPr id="253" name="Google Shape;253;p23"/>
          <p:cNvSpPr/>
          <p:nvPr/>
        </p:nvSpPr>
        <p:spPr>
          <a:xfrm>
            <a:off x="2505075" y="1765300"/>
            <a:ext cx="1560513" cy="1239838"/>
          </a:xfrm>
          <a:prstGeom prst="roundRect">
            <a:avLst>
              <a:gd fmla="val 7198"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254" name="Google Shape;254;p23"/>
          <p:cNvSpPr/>
          <p:nvPr/>
        </p:nvSpPr>
        <p:spPr>
          <a:xfrm>
            <a:off x="2536825" y="3005138"/>
            <a:ext cx="1497013" cy="231775"/>
          </a:xfrm>
          <a:prstGeom prst="roundRect">
            <a:avLst>
              <a:gd fmla="val 30603"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255" name="Google Shape;255;p23"/>
          <p:cNvSpPr/>
          <p:nvPr/>
        </p:nvSpPr>
        <p:spPr>
          <a:xfrm>
            <a:off x="4117975" y="3005138"/>
            <a:ext cx="1500188" cy="288925"/>
          </a:xfrm>
          <a:prstGeom prst="roundRect">
            <a:avLst>
              <a:gd fmla="val 30603"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256" name="Google Shape;256;p23"/>
          <p:cNvSpPr/>
          <p:nvPr/>
        </p:nvSpPr>
        <p:spPr>
          <a:xfrm>
            <a:off x="4117975" y="3341688"/>
            <a:ext cx="1500188" cy="263525"/>
          </a:xfrm>
          <a:prstGeom prst="roundRect">
            <a:avLst>
              <a:gd fmla="val 30603"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cxnSp>
        <p:nvCxnSpPr>
          <p:cNvPr id="257" name="Google Shape;257;p23"/>
          <p:cNvCxnSpPr/>
          <p:nvPr/>
        </p:nvCxnSpPr>
        <p:spPr>
          <a:xfrm rot="10800000">
            <a:off x="4897438" y="4160838"/>
            <a:ext cx="0" cy="658812"/>
          </a:xfrm>
          <a:prstGeom prst="straightConnector1">
            <a:avLst/>
          </a:prstGeom>
          <a:noFill/>
          <a:ln cap="flat" cmpd="sng" w="44450">
            <a:solidFill>
              <a:schemeClr val="dk1"/>
            </a:solidFill>
            <a:prstDash val="solid"/>
            <a:round/>
            <a:headEnd len="sm" w="sm" type="none"/>
            <a:tailEnd len="med" w="med" type="stealth"/>
          </a:ln>
        </p:spPr>
      </p:cxnSp>
      <p:cxnSp>
        <p:nvCxnSpPr>
          <p:cNvPr id="258" name="Google Shape;258;p23"/>
          <p:cNvCxnSpPr/>
          <p:nvPr/>
        </p:nvCxnSpPr>
        <p:spPr>
          <a:xfrm rot="10800000">
            <a:off x="6540500" y="4160838"/>
            <a:ext cx="0" cy="658812"/>
          </a:xfrm>
          <a:prstGeom prst="straightConnector1">
            <a:avLst/>
          </a:prstGeom>
          <a:noFill/>
          <a:ln cap="flat" cmpd="sng" w="44450">
            <a:solidFill>
              <a:schemeClr val="dk1"/>
            </a:solidFill>
            <a:prstDash val="solid"/>
            <a:round/>
            <a:headEnd len="sm" w="sm" type="none"/>
            <a:tailEnd len="med" w="med" type="stealth"/>
          </a:ln>
        </p:spPr>
      </p:cxnSp>
      <p:cxnSp>
        <p:nvCxnSpPr>
          <p:cNvPr id="259" name="Google Shape;259;p23"/>
          <p:cNvCxnSpPr/>
          <p:nvPr/>
        </p:nvCxnSpPr>
        <p:spPr>
          <a:xfrm>
            <a:off x="1847850" y="2301875"/>
            <a:ext cx="601663" cy="0"/>
          </a:xfrm>
          <a:prstGeom prst="straightConnector1">
            <a:avLst/>
          </a:prstGeom>
          <a:noFill/>
          <a:ln cap="flat" cmpd="sng" w="44450">
            <a:solidFill>
              <a:schemeClr val="dk1"/>
            </a:solidFill>
            <a:prstDash val="solid"/>
            <a:round/>
            <a:headEnd len="sm" w="sm" type="none"/>
            <a:tailEnd len="med" w="med" type="stealth"/>
          </a:ln>
        </p:spPr>
      </p:cxnSp>
      <p:cxnSp>
        <p:nvCxnSpPr>
          <p:cNvPr id="260" name="Google Shape;260;p23"/>
          <p:cNvCxnSpPr/>
          <p:nvPr/>
        </p:nvCxnSpPr>
        <p:spPr>
          <a:xfrm rot="10800000">
            <a:off x="5659438" y="3487738"/>
            <a:ext cx="1778000" cy="0"/>
          </a:xfrm>
          <a:prstGeom prst="straightConnector1">
            <a:avLst/>
          </a:prstGeom>
          <a:noFill/>
          <a:ln cap="flat" cmpd="sng" w="44450">
            <a:solidFill>
              <a:schemeClr val="dk1"/>
            </a:solidFill>
            <a:prstDash val="solid"/>
            <a:round/>
            <a:headEnd len="sm" w="sm" type="none"/>
            <a:tailEnd len="med" w="med" type="stealth"/>
          </a:ln>
        </p:spPr>
      </p:cxnSp>
      <p:cxnSp>
        <p:nvCxnSpPr>
          <p:cNvPr id="261" name="Google Shape;261;p23"/>
          <p:cNvCxnSpPr/>
          <p:nvPr/>
        </p:nvCxnSpPr>
        <p:spPr>
          <a:xfrm>
            <a:off x="2052638" y="3151188"/>
            <a:ext cx="396875" cy="0"/>
          </a:xfrm>
          <a:prstGeom prst="straightConnector1">
            <a:avLst/>
          </a:prstGeom>
          <a:noFill/>
          <a:ln cap="flat" cmpd="sng" w="44450">
            <a:solidFill>
              <a:schemeClr val="dk1"/>
            </a:solidFill>
            <a:prstDash val="solid"/>
            <a:round/>
            <a:headEnd len="sm" w="sm" type="none"/>
            <a:tailEnd len="med" w="med" type="stealth"/>
          </a:ln>
        </p:spPr>
      </p:cxnSp>
      <p:sp>
        <p:nvSpPr>
          <p:cNvPr id="262" name="Google Shape;262;p23"/>
          <p:cNvSpPr txBox="1"/>
          <p:nvPr/>
        </p:nvSpPr>
        <p:spPr>
          <a:xfrm>
            <a:off x="6019800" y="4800600"/>
            <a:ext cx="2438400" cy="1098550"/>
          </a:xfrm>
          <a:prstGeom prst="rect">
            <a:avLst/>
          </a:prstGeom>
          <a:solidFill>
            <a:srgbClr val="636F47"/>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1/3 goes to the counselor’s </a:t>
            </a:r>
            <a:br>
              <a:rPr lang="en-US" sz="2000">
                <a:solidFill>
                  <a:schemeClr val="lt1"/>
                </a:solidFill>
                <a:latin typeface="Arial"/>
                <a:ea typeface="Arial"/>
                <a:cs typeface="Arial"/>
                <a:sym typeface="Arial"/>
              </a:rPr>
            </a:br>
            <a:r>
              <a:rPr lang="en-US" sz="2000">
                <a:solidFill>
                  <a:schemeClr val="lt1"/>
                </a:solidFill>
                <a:latin typeface="Arial"/>
                <a:ea typeface="Arial"/>
                <a:cs typeface="Arial"/>
                <a:sym typeface="Arial"/>
              </a:rPr>
              <a:t>records</a:t>
            </a:r>
            <a:endParaRPr sz="2000">
              <a:solidFill>
                <a:schemeClr val="lt1"/>
              </a:solidFill>
              <a:latin typeface="Arial"/>
              <a:ea typeface="Arial"/>
              <a:cs typeface="Arial"/>
              <a:sym typeface="Arial"/>
            </a:endParaRPr>
          </a:p>
        </p:txBody>
      </p:sp>
      <p:sp>
        <p:nvSpPr>
          <p:cNvPr id="263" name="Google Shape;263;p23"/>
          <p:cNvSpPr txBox="1"/>
          <p:nvPr/>
        </p:nvSpPr>
        <p:spPr>
          <a:xfrm>
            <a:off x="1143000" y="4800600"/>
            <a:ext cx="2590800" cy="1098550"/>
          </a:xfrm>
          <a:prstGeom prst="rect">
            <a:avLst/>
          </a:prstGeom>
          <a:solidFill>
            <a:srgbClr val="636F47"/>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1/3 goes to the unit as application for</a:t>
            </a:r>
            <a:br>
              <a:rPr lang="en-US" sz="2000">
                <a:solidFill>
                  <a:schemeClr val="lt1"/>
                </a:solidFill>
                <a:latin typeface="Arial"/>
                <a:ea typeface="Arial"/>
                <a:cs typeface="Arial"/>
                <a:sym typeface="Arial"/>
              </a:rPr>
            </a:br>
            <a:r>
              <a:rPr lang="en-US" sz="2000">
                <a:solidFill>
                  <a:schemeClr val="lt1"/>
                </a:solidFill>
                <a:latin typeface="Arial"/>
                <a:ea typeface="Arial"/>
                <a:cs typeface="Arial"/>
                <a:sym typeface="Arial"/>
              </a:rPr>
              <a:t>the badge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6"/>
          <p:cNvSpPr txBox="1"/>
          <p:nvPr>
            <p:ph idx="4294967295" type="title"/>
          </p:nvPr>
        </p:nvSpPr>
        <p:spPr>
          <a:xfrm>
            <a:off x="0" y="172598"/>
            <a:ext cx="9144000" cy="9937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Arial"/>
                <a:ea typeface="Arial"/>
                <a:cs typeface="Arial"/>
                <a:sym typeface="Arial"/>
              </a:rPr>
              <a:t>This Training Will Cover</a:t>
            </a:r>
            <a:endParaRPr/>
          </a:p>
        </p:txBody>
      </p:sp>
      <p:sp>
        <p:nvSpPr>
          <p:cNvPr id="42" name="Google Shape;42;p6"/>
          <p:cNvSpPr txBox="1"/>
          <p:nvPr>
            <p:ph idx="4294967295" type="body"/>
          </p:nvPr>
        </p:nvSpPr>
        <p:spPr>
          <a:xfrm>
            <a:off x="468313" y="1166373"/>
            <a:ext cx="8131175" cy="5025107"/>
          </a:xfrm>
          <a:prstGeom prst="rect">
            <a:avLst/>
          </a:prstGeom>
          <a:noFill/>
          <a:ln>
            <a:noFill/>
          </a:ln>
        </p:spPr>
        <p:txBody>
          <a:bodyPr anchorCtr="0" anchor="t" bIns="45700" lIns="91425" spcFirstLastPara="1" rIns="91425" wrap="square" tIns="45700">
            <a:noAutofit/>
          </a:bodyPr>
          <a:lstStyle/>
          <a:p>
            <a:pPr indent="-452438" lvl="0" marL="452438" rtl="0" algn="l">
              <a:spcBef>
                <a:spcPts val="0"/>
              </a:spcBef>
              <a:spcAft>
                <a:spcPts val="0"/>
              </a:spcAft>
              <a:buClr>
                <a:schemeClr val="dk1"/>
              </a:buClr>
              <a:buSzPts val="2700"/>
              <a:buFont typeface="Arial"/>
              <a:buChar char="•"/>
            </a:pPr>
            <a:r>
              <a:rPr lang="en-US" sz="2700">
                <a:latin typeface="Arial"/>
                <a:ea typeface="Arial"/>
                <a:cs typeface="Arial"/>
                <a:sym typeface="Arial"/>
              </a:rPr>
              <a:t>Scouting overview: mission, objectives, and methods</a:t>
            </a:r>
            <a:endParaRPr/>
          </a:p>
          <a:p>
            <a:pPr indent="-452438" lvl="0" marL="452438" rtl="0" algn="l">
              <a:spcBef>
                <a:spcPts val="1200"/>
              </a:spcBef>
              <a:spcAft>
                <a:spcPts val="0"/>
              </a:spcAft>
              <a:buClr>
                <a:schemeClr val="dk1"/>
              </a:buClr>
              <a:buSzPts val="2700"/>
              <a:buFont typeface="Arial"/>
              <a:buChar char="•"/>
            </a:pPr>
            <a:r>
              <a:rPr lang="en-US" sz="2700">
                <a:latin typeface="Arial"/>
                <a:ea typeface="Arial"/>
                <a:cs typeface="Arial"/>
                <a:sym typeface="Arial"/>
              </a:rPr>
              <a:t>Merit badge program role and benefits</a:t>
            </a:r>
            <a:endParaRPr/>
          </a:p>
          <a:p>
            <a:pPr indent="-452438" lvl="0" marL="452438" rtl="0" algn="l">
              <a:spcBef>
                <a:spcPts val="1200"/>
              </a:spcBef>
              <a:spcAft>
                <a:spcPts val="0"/>
              </a:spcAft>
              <a:buClr>
                <a:schemeClr val="dk1"/>
              </a:buClr>
              <a:buSzPts val="2700"/>
              <a:buFont typeface="Arial"/>
              <a:buChar char="•"/>
            </a:pPr>
            <a:r>
              <a:rPr lang="en-US" sz="2700">
                <a:latin typeface="Arial"/>
                <a:ea typeface="Arial"/>
                <a:cs typeface="Arial"/>
                <a:sym typeface="Arial"/>
              </a:rPr>
              <a:t>Merit badge counselor qualifications </a:t>
            </a:r>
            <a:endParaRPr/>
          </a:p>
          <a:p>
            <a:pPr indent="-452438" lvl="0" marL="452438" rtl="0" algn="l">
              <a:spcBef>
                <a:spcPts val="1200"/>
              </a:spcBef>
              <a:spcAft>
                <a:spcPts val="0"/>
              </a:spcAft>
              <a:buClr>
                <a:schemeClr val="dk1"/>
              </a:buClr>
              <a:buSzPts val="2700"/>
              <a:buFont typeface="Arial"/>
              <a:buChar char="•"/>
            </a:pPr>
            <a:r>
              <a:rPr lang="en-US" sz="2700">
                <a:latin typeface="Arial"/>
                <a:ea typeface="Arial"/>
                <a:cs typeface="Arial"/>
                <a:sym typeface="Arial"/>
              </a:rPr>
              <a:t>How to become a counselor</a:t>
            </a:r>
            <a:endParaRPr/>
          </a:p>
          <a:p>
            <a:pPr indent="-452438" lvl="0" marL="452438" rtl="0" algn="l">
              <a:spcBef>
                <a:spcPts val="1200"/>
              </a:spcBef>
              <a:spcAft>
                <a:spcPts val="0"/>
              </a:spcAft>
              <a:buClr>
                <a:schemeClr val="dk1"/>
              </a:buClr>
              <a:buSzPts val="2700"/>
              <a:buFont typeface="Arial"/>
              <a:buChar char="•"/>
            </a:pPr>
            <a:r>
              <a:rPr lang="en-US" sz="2700">
                <a:latin typeface="Arial"/>
                <a:ea typeface="Arial"/>
                <a:cs typeface="Arial"/>
                <a:sym typeface="Arial"/>
              </a:rPr>
              <a:t>The merit badge counseling process</a:t>
            </a:r>
            <a:endParaRPr/>
          </a:p>
          <a:p>
            <a:pPr indent="-452438" lvl="0" marL="452438" rtl="0" algn="l">
              <a:spcBef>
                <a:spcPts val="1200"/>
              </a:spcBef>
              <a:spcAft>
                <a:spcPts val="0"/>
              </a:spcAft>
              <a:buClr>
                <a:schemeClr val="dk1"/>
              </a:buClr>
              <a:buSzPts val="2700"/>
              <a:buFont typeface="Arial"/>
              <a:buChar char="•"/>
            </a:pPr>
            <a:r>
              <a:rPr lang="en-US" sz="2700">
                <a:latin typeface="Arial"/>
                <a:ea typeface="Arial"/>
                <a:cs typeface="Arial"/>
                <a:sym typeface="Arial"/>
              </a:rPr>
              <a:t>Merit badge requirements: fulfill as written</a:t>
            </a:r>
            <a:endParaRPr/>
          </a:p>
          <a:p>
            <a:pPr indent="-452438" lvl="0" marL="452438" rtl="0" algn="l">
              <a:spcBef>
                <a:spcPts val="1200"/>
              </a:spcBef>
              <a:spcAft>
                <a:spcPts val="0"/>
              </a:spcAft>
              <a:buClr>
                <a:schemeClr val="dk1"/>
              </a:buClr>
              <a:buSzPts val="2700"/>
              <a:buFont typeface="Arial"/>
              <a:buChar char="•"/>
            </a:pPr>
            <a:r>
              <a:rPr lang="en-US" sz="2700">
                <a:latin typeface="Arial"/>
                <a:ea typeface="Arial"/>
                <a:cs typeface="Arial"/>
                <a:sym typeface="Arial"/>
              </a:rPr>
              <a:t>Effective counseling</a:t>
            </a:r>
            <a:endParaRPr/>
          </a:p>
          <a:p>
            <a:pPr indent="-452438" lvl="0" marL="452438" rtl="0" algn="l">
              <a:spcBef>
                <a:spcPts val="1200"/>
              </a:spcBef>
              <a:spcAft>
                <a:spcPts val="0"/>
              </a:spcAft>
              <a:buClr>
                <a:schemeClr val="dk1"/>
              </a:buClr>
              <a:buSzPts val="2700"/>
              <a:buFont typeface="Arial"/>
              <a:buChar char="•"/>
            </a:pPr>
            <a:r>
              <a:rPr lang="en-US" sz="2700">
                <a:latin typeface="Arial"/>
                <a:ea typeface="Arial"/>
                <a:cs typeface="Arial"/>
                <a:sym typeface="Arial"/>
              </a:rPr>
              <a:t>Group instruction and camp settings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4"/>
          <p:cNvSpPr txBox="1"/>
          <p:nvPr/>
        </p:nvSpPr>
        <p:spPr>
          <a:xfrm>
            <a:off x="0" y="228600"/>
            <a:ext cx="9144000" cy="10160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Role of a Merit Badge Counselor</a:t>
            </a:r>
            <a:endParaRPr/>
          </a:p>
        </p:txBody>
      </p:sp>
      <p:sp>
        <p:nvSpPr>
          <p:cNvPr id="270" name="Google Shape;270;p24"/>
          <p:cNvSpPr txBox="1"/>
          <p:nvPr/>
        </p:nvSpPr>
        <p:spPr>
          <a:xfrm>
            <a:off x="381000" y="1543050"/>
            <a:ext cx="6934200" cy="41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600"/>
              <a:buFont typeface="Arial"/>
              <a:buNone/>
            </a:pPr>
            <a:r>
              <a:rPr lang="en-US" sz="2600">
                <a:solidFill>
                  <a:schemeClr val="dk1"/>
                </a:solidFill>
                <a:latin typeface="Arial"/>
                <a:ea typeface="Arial"/>
                <a:cs typeface="Arial"/>
                <a:sym typeface="Arial"/>
              </a:rPr>
              <a:t>Interview the Scout (with a buddy present)</a:t>
            </a:r>
            <a:br>
              <a:rPr lang="en-US" sz="2600">
                <a:solidFill>
                  <a:schemeClr val="dk1"/>
                </a:solidFill>
                <a:latin typeface="Arial"/>
                <a:ea typeface="Arial"/>
                <a:cs typeface="Arial"/>
                <a:sym typeface="Arial"/>
              </a:rPr>
            </a:br>
            <a:r>
              <a:rPr lang="en-US" sz="2600">
                <a:solidFill>
                  <a:schemeClr val="dk1"/>
                </a:solidFill>
                <a:latin typeface="Arial"/>
                <a:ea typeface="Arial"/>
                <a:cs typeface="Arial"/>
                <a:sym typeface="Arial"/>
              </a:rPr>
              <a:t>to determine:</a:t>
            </a:r>
            <a:endParaRPr/>
          </a:p>
          <a:p>
            <a:pPr indent="0" lvl="0" marL="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457200" lvl="1" marL="914400" marR="0" rtl="0" algn="l">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Their preparedness</a:t>
            </a:r>
            <a:endParaRPr/>
          </a:p>
          <a:p>
            <a:pPr indent="-457200" lvl="1" marL="914400" marR="0" rtl="0" algn="l">
              <a:spcBef>
                <a:spcPts val="30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Their current knowledge</a:t>
            </a:r>
            <a:endParaRPr/>
          </a:p>
          <a:p>
            <a:pPr indent="-457200" lvl="1" marL="914400" marR="0" rtl="0" algn="l">
              <a:spcBef>
                <a:spcPts val="30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Their interest</a:t>
            </a:r>
            <a:endParaRPr/>
          </a:p>
          <a:p>
            <a:pPr indent="-457200" lvl="1" marL="914400" marR="0" rtl="0" algn="l">
              <a:spcBef>
                <a:spcPts val="300"/>
              </a:spcBef>
              <a:spcAft>
                <a:spcPts val="0"/>
              </a:spcAft>
              <a:buNone/>
            </a:pPr>
            <a:r>
              <a:t/>
            </a:r>
            <a:endParaRPr b="0" i="0" sz="2800" u="none" cap="none" strike="noStrike">
              <a:solidFill>
                <a:schemeClr val="dk1"/>
              </a:solidFill>
              <a:latin typeface="Arial"/>
              <a:ea typeface="Arial"/>
              <a:cs typeface="Arial"/>
              <a:sym typeface="Arial"/>
            </a:endParaRPr>
          </a:p>
          <a:p>
            <a:pPr indent="0" lvl="1" marL="0" marR="0" rtl="0" algn="l">
              <a:spcBef>
                <a:spcPts val="0"/>
              </a:spcBef>
              <a:spcAft>
                <a:spcPts val="0"/>
              </a:spcAft>
              <a:buNone/>
            </a:pPr>
            <a:r>
              <a:rPr b="0" i="0" lang="en-US" sz="2600" u="none" cap="none" strike="noStrike">
                <a:solidFill>
                  <a:schemeClr val="dk1"/>
                </a:solidFill>
                <a:latin typeface="Arial"/>
                <a:ea typeface="Arial"/>
                <a:cs typeface="Arial"/>
                <a:sym typeface="Arial"/>
              </a:rPr>
              <a:t>In subsequent meetings:</a:t>
            </a:r>
            <a:endParaRPr/>
          </a:p>
          <a:p>
            <a:pPr indent="-457200" lvl="1" marL="91440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457200" lvl="1" marL="914400" marR="0" rtl="0" algn="l">
              <a:spcBef>
                <a:spcPts val="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Evaluate progress</a:t>
            </a:r>
            <a:endParaRPr/>
          </a:p>
          <a:p>
            <a:pPr indent="-457200" lvl="1" marL="914400" marR="0" rtl="0" algn="l">
              <a:spcBef>
                <a:spcPts val="200"/>
              </a:spcBef>
              <a:spcAft>
                <a:spcPts val="0"/>
              </a:spcAft>
              <a:buClr>
                <a:schemeClr val="dk1"/>
              </a:buClr>
              <a:buSzPts val="2600"/>
              <a:buFont typeface="Arial"/>
              <a:buChar char="•"/>
            </a:pPr>
            <a:r>
              <a:rPr b="0" i="0" lang="en-US" sz="2600" u="none" cap="none" strike="noStrike">
                <a:solidFill>
                  <a:schemeClr val="dk1"/>
                </a:solidFill>
                <a:latin typeface="Arial"/>
                <a:ea typeface="Arial"/>
                <a:cs typeface="Arial"/>
                <a:sym typeface="Arial"/>
              </a:rPr>
              <a:t>Review completed work</a:t>
            </a:r>
            <a:endParaRPr/>
          </a:p>
        </p:txBody>
      </p:sp>
      <p:pic>
        <p:nvPicPr>
          <p:cNvPr id="271" name="Google Shape;271;p24"/>
          <p:cNvPicPr preferRelativeResize="0"/>
          <p:nvPr/>
        </p:nvPicPr>
        <p:blipFill rotWithShape="1">
          <a:blip r:embed="rId3">
            <a:alphaModFix/>
          </a:blip>
          <a:srcRect b="0" l="0" r="0" t="0"/>
          <a:stretch/>
        </p:blipFill>
        <p:spPr>
          <a:xfrm>
            <a:off x="5473700" y="2286000"/>
            <a:ext cx="3221038" cy="3352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5"/>
          <p:cNvSpPr txBox="1"/>
          <p:nvPr/>
        </p:nvSpPr>
        <p:spPr>
          <a:xfrm>
            <a:off x="0" y="228600"/>
            <a:ext cx="9144000" cy="184626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Role of a Merit Badge Counselor</a:t>
            </a:r>
            <a:endParaRPr/>
          </a:p>
          <a:p>
            <a:pPr indent="0" lvl="0" marL="0" marR="0" rtl="0" algn="l">
              <a:lnSpc>
                <a:spcPct val="150000"/>
              </a:lnSpc>
              <a:spcBef>
                <a:spcPts val="0"/>
              </a:spcBef>
              <a:spcAft>
                <a:spcPts val="0"/>
              </a:spcAft>
              <a:buClr>
                <a:schemeClr val="dk1"/>
              </a:buClr>
              <a:buSzPts val="3600"/>
              <a:buFont typeface="Arial"/>
              <a:buNone/>
            </a:pPr>
            <a:r>
              <a:rPr b="1" i="1" lang="en-US" sz="3600">
                <a:solidFill>
                  <a:schemeClr val="dk1"/>
                </a:solidFill>
                <a:latin typeface="Arial"/>
                <a:ea typeface="Arial"/>
                <a:cs typeface="Arial"/>
                <a:sym typeface="Arial"/>
              </a:rPr>
              <a:t>	Coaching: </a:t>
            </a:r>
            <a:endParaRPr/>
          </a:p>
        </p:txBody>
      </p:sp>
      <p:sp>
        <p:nvSpPr>
          <p:cNvPr id="278" name="Google Shape;278;p25"/>
          <p:cNvSpPr txBox="1"/>
          <p:nvPr/>
        </p:nvSpPr>
        <p:spPr>
          <a:xfrm>
            <a:off x="392113" y="2178050"/>
            <a:ext cx="8077200" cy="3802063"/>
          </a:xfrm>
          <a:prstGeom prst="rect">
            <a:avLst/>
          </a:prstGeom>
          <a:noFill/>
          <a:ln>
            <a:noFill/>
          </a:ln>
        </p:spPr>
        <p:txBody>
          <a:bodyPr anchorCtr="0" anchor="t" bIns="45700" lIns="91425" spcFirstLastPara="1" rIns="91425" wrap="square" tIns="45700">
            <a:noAutofit/>
          </a:bodyPr>
          <a:lstStyle/>
          <a:p>
            <a:pPr indent="-365125" lvl="0" marL="365125" marR="0" rtl="0" algn="l">
              <a:lnSpc>
                <a:spcPct val="90000"/>
              </a:lnSpc>
              <a:spcBef>
                <a:spcPts val="0"/>
              </a:spcBef>
              <a:spcAft>
                <a:spcPts val="0"/>
              </a:spcAft>
              <a:buClr>
                <a:schemeClr val="dk1"/>
              </a:buClr>
              <a:buSzPts val="2600"/>
              <a:buFont typeface="Arial"/>
              <a:buChar char="•"/>
            </a:pPr>
            <a:r>
              <a:rPr lang="en-US" sz="2600">
                <a:solidFill>
                  <a:schemeClr val="dk1"/>
                </a:solidFill>
                <a:latin typeface="Arial"/>
                <a:ea typeface="Arial"/>
                <a:cs typeface="Arial"/>
                <a:sym typeface="Arial"/>
              </a:rPr>
              <a:t>Teach required skills.</a:t>
            </a:r>
            <a:endParaRPr/>
          </a:p>
          <a:p>
            <a:pPr indent="-365125" lvl="0" marL="365125" marR="0" rtl="0" algn="l">
              <a:lnSpc>
                <a:spcPct val="90000"/>
              </a:lnSpc>
              <a:spcBef>
                <a:spcPts val="900"/>
              </a:spcBef>
              <a:spcAft>
                <a:spcPts val="0"/>
              </a:spcAft>
              <a:buClr>
                <a:schemeClr val="dk1"/>
              </a:buClr>
              <a:buSzPts val="2600"/>
              <a:buFont typeface="Arial"/>
              <a:buChar char="•"/>
            </a:pPr>
            <a:r>
              <a:rPr lang="en-US" sz="2600">
                <a:solidFill>
                  <a:schemeClr val="dk1"/>
                </a:solidFill>
                <a:latin typeface="Arial"/>
                <a:ea typeface="Arial"/>
                <a:cs typeface="Arial"/>
                <a:sym typeface="Arial"/>
              </a:rPr>
              <a:t>Provide opportunities</a:t>
            </a:r>
            <a:br>
              <a:rPr lang="en-US" sz="2600">
                <a:solidFill>
                  <a:schemeClr val="dk1"/>
                </a:solidFill>
                <a:latin typeface="Arial"/>
                <a:ea typeface="Arial"/>
                <a:cs typeface="Arial"/>
                <a:sym typeface="Arial"/>
              </a:rPr>
            </a:br>
            <a:r>
              <a:rPr lang="en-US" sz="2600">
                <a:solidFill>
                  <a:schemeClr val="dk1"/>
                </a:solidFill>
                <a:latin typeface="Arial"/>
                <a:ea typeface="Arial"/>
                <a:cs typeface="Arial"/>
                <a:sym typeface="Arial"/>
              </a:rPr>
              <a:t>to practice.</a:t>
            </a:r>
            <a:endParaRPr/>
          </a:p>
          <a:p>
            <a:pPr indent="-365125" lvl="0" marL="365125" marR="0" rtl="0" algn="l">
              <a:lnSpc>
                <a:spcPct val="90000"/>
              </a:lnSpc>
              <a:spcBef>
                <a:spcPts val="900"/>
              </a:spcBef>
              <a:spcAft>
                <a:spcPts val="0"/>
              </a:spcAft>
              <a:buClr>
                <a:srgbClr val="000000"/>
              </a:buClr>
              <a:buSzPts val="2600"/>
              <a:buFont typeface="Arial"/>
              <a:buChar char="•"/>
            </a:pPr>
            <a:r>
              <a:rPr lang="en-US" sz="2600">
                <a:solidFill>
                  <a:srgbClr val="000000"/>
                </a:solidFill>
                <a:latin typeface="Arial"/>
                <a:ea typeface="Arial"/>
                <a:cs typeface="Arial"/>
                <a:sym typeface="Arial"/>
              </a:rPr>
              <a:t>Provide encouragement,</a:t>
            </a:r>
            <a:br>
              <a:rPr lang="en-US" sz="2600">
                <a:solidFill>
                  <a:srgbClr val="000000"/>
                </a:solidFill>
                <a:latin typeface="Arial"/>
                <a:ea typeface="Arial"/>
                <a:cs typeface="Arial"/>
                <a:sym typeface="Arial"/>
              </a:rPr>
            </a:br>
            <a:r>
              <a:rPr lang="en-US" sz="2600">
                <a:solidFill>
                  <a:srgbClr val="000000"/>
                </a:solidFill>
                <a:latin typeface="Arial"/>
                <a:ea typeface="Arial"/>
                <a:cs typeface="Arial"/>
                <a:sym typeface="Arial"/>
              </a:rPr>
              <a:t>and also praise when </a:t>
            </a:r>
            <a:br>
              <a:rPr lang="en-US" sz="2600">
                <a:solidFill>
                  <a:srgbClr val="000000"/>
                </a:solidFill>
                <a:latin typeface="Arial"/>
                <a:ea typeface="Arial"/>
                <a:cs typeface="Arial"/>
                <a:sym typeface="Arial"/>
              </a:rPr>
            </a:br>
            <a:r>
              <a:rPr lang="en-US" sz="2600">
                <a:solidFill>
                  <a:srgbClr val="000000"/>
                </a:solidFill>
                <a:latin typeface="Arial"/>
                <a:ea typeface="Arial"/>
                <a:cs typeface="Arial"/>
                <a:sym typeface="Arial"/>
              </a:rPr>
              <a:t>appropriate.</a:t>
            </a:r>
            <a:endParaRPr/>
          </a:p>
          <a:p>
            <a:pPr indent="-365125" lvl="0" marL="365125" marR="0" rtl="0" algn="l">
              <a:lnSpc>
                <a:spcPct val="90000"/>
              </a:lnSpc>
              <a:spcBef>
                <a:spcPts val="900"/>
              </a:spcBef>
              <a:spcAft>
                <a:spcPts val="0"/>
              </a:spcAft>
              <a:buClr>
                <a:srgbClr val="000000"/>
              </a:buClr>
              <a:buSzPts val="2600"/>
              <a:buFont typeface="Arial"/>
              <a:buChar char="•"/>
            </a:pPr>
            <a:r>
              <a:rPr lang="en-US" sz="2600">
                <a:solidFill>
                  <a:srgbClr val="000000"/>
                </a:solidFill>
                <a:latin typeface="Arial"/>
                <a:ea typeface="Arial"/>
                <a:cs typeface="Arial"/>
                <a:sym typeface="Arial"/>
              </a:rPr>
              <a:t>Encourage goal setting and provide help and support in reaching goals.</a:t>
            </a:r>
            <a:endParaRPr/>
          </a:p>
          <a:p>
            <a:pPr indent="-365125" lvl="0" marL="365125" marR="0" rtl="0" algn="l">
              <a:lnSpc>
                <a:spcPct val="90000"/>
              </a:lnSpc>
              <a:spcBef>
                <a:spcPts val="900"/>
              </a:spcBef>
              <a:spcAft>
                <a:spcPts val="0"/>
              </a:spcAft>
              <a:buClr>
                <a:srgbClr val="000000"/>
              </a:buClr>
              <a:buSzPts val="2600"/>
              <a:buFont typeface="Arial"/>
              <a:buChar char="•"/>
            </a:pPr>
            <a:r>
              <a:rPr lang="en-US" sz="2600">
                <a:solidFill>
                  <a:srgbClr val="000000"/>
                </a:solidFill>
                <a:latin typeface="Arial"/>
                <a:ea typeface="Arial"/>
                <a:cs typeface="Arial"/>
                <a:sym typeface="Arial"/>
              </a:rPr>
              <a:t>Evaluate progress and respond accordingly.</a:t>
            </a:r>
            <a:endParaRPr/>
          </a:p>
        </p:txBody>
      </p:sp>
      <p:pic>
        <p:nvPicPr>
          <p:cNvPr id="279" name="Google Shape;279;p25"/>
          <p:cNvPicPr preferRelativeResize="0"/>
          <p:nvPr/>
        </p:nvPicPr>
        <p:blipFill rotWithShape="1">
          <a:blip r:embed="rId3">
            <a:alphaModFix/>
          </a:blip>
          <a:srcRect b="9511" l="10631" r="9380" t="3793"/>
          <a:stretch/>
        </p:blipFill>
        <p:spPr>
          <a:xfrm>
            <a:off x="4740275" y="1295400"/>
            <a:ext cx="3811588" cy="2743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6"/>
          <p:cNvSpPr txBox="1"/>
          <p:nvPr/>
        </p:nvSpPr>
        <p:spPr>
          <a:xfrm>
            <a:off x="0" y="228600"/>
            <a:ext cx="9144000" cy="184626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Role of a Merit Badge Counselor</a:t>
            </a:r>
            <a:endParaRPr/>
          </a:p>
          <a:p>
            <a:pPr indent="0" lvl="0" marL="0" marR="0" rtl="0" algn="l">
              <a:lnSpc>
                <a:spcPct val="150000"/>
              </a:lnSpc>
              <a:spcBef>
                <a:spcPts val="0"/>
              </a:spcBef>
              <a:spcAft>
                <a:spcPts val="0"/>
              </a:spcAft>
              <a:buClr>
                <a:schemeClr val="dk1"/>
              </a:buClr>
              <a:buSzPts val="3600"/>
              <a:buFont typeface="Arial"/>
              <a:buNone/>
            </a:pPr>
            <a:r>
              <a:rPr b="1" lang="en-US" sz="3600">
                <a:solidFill>
                  <a:schemeClr val="dk1"/>
                </a:solidFill>
                <a:latin typeface="Arial"/>
                <a:ea typeface="Arial"/>
                <a:cs typeface="Arial"/>
                <a:sym typeface="Arial"/>
              </a:rPr>
              <a:t>	</a:t>
            </a:r>
            <a:r>
              <a:rPr b="1" i="1" lang="en-US" sz="3600">
                <a:solidFill>
                  <a:schemeClr val="dk1"/>
                </a:solidFill>
                <a:latin typeface="Arial"/>
                <a:ea typeface="Arial"/>
                <a:cs typeface="Arial"/>
                <a:sym typeface="Arial"/>
              </a:rPr>
              <a:t>Mentoring:</a:t>
            </a:r>
            <a:endParaRPr/>
          </a:p>
        </p:txBody>
      </p:sp>
      <p:sp>
        <p:nvSpPr>
          <p:cNvPr id="286" name="Google Shape;286;p26"/>
          <p:cNvSpPr txBox="1"/>
          <p:nvPr/>
        </p:nvSpPr>
        <p:spPr>
          <a:xfrm>
            <a:off x="392113" y="2176463"/>
            <a:ext cx="5257800" cy="3217862"/>
          </a:xfrm>
          <a:prstGeom prst="rect">
            <a:avLst/>
          </a:prstGeom>
          <a:noFill/>
          <a:ln>
            <a:noFill/>
          </a:ln>
        </p:spPr>
        <p:txBody>
          <a:bodyPr anchorCtr="0" anchor="t" bIns="45700" lIns="91425" spcFirstLastPara="1" rIns="91425" wrap="square" tIns="45700">
            <a:noAutofit/>
          </a:bodyPr>
          <a:lstStyle/>
          <a:p>
            <a:pPr indent="-341313" lvl="1" marL="341313" marR="0" rtl="0" algn="l">
              <a:lnSpc>
                <a:spcPct val="95000"/>
              </a:lnSpc>
              <a:spcBef>
                <a:spcPts val="0"/>
              </a:spcBef>
              <a:spcAft>
                <a:spcPts val="0"/>
              </a:spcAft>
              <a:buClr>
                <a:schemeClr val="dk1"/>
              </a:buClr>
              <a:buSzPts val="2600"/>
              <a:buFont typeface="Courier New"/>
              <a:buChar char="•"/>
            </a:pPr>
            <a:r>
              <a:rPr b="0" i="0" lang="en-US" sz="2600" u="none" cap="none" strike="noStrike">
                <a:solidFill>
                  <a:schemeClr val="dk1"/>
                </a:solidFill>
                <a:latin typeface="Arial"/>
                <a:ea typeface="Arial"/>
                <a:cs typeface="Arial"/>
                <a:sym typeface="Arial"/>
              </a:rPr>
              <a:t>Establish a relationship,</a:t>
            </a:r>
            <a:br>
              <a:rPr b="0" i="0" lang="en-US" sz="2600" u="none" cap="none" strike="noStrike">
                <a:solidFill>
                  <a:schemeClr val="dk1"/>
                </a:solidFill>
                <a:latin typeface="Arial"/>
                <a:ea typeface="Arial"/>
                <a:cs typeface="Arial"/>
                <a:sym typeface="Arial"/>
              </a:rPr>
            </a:br>
            <a:r>
              <a:rPr b="0" i="0" lang="en-US" sz="2600" u="none" cap="none" strike="noStrike">
                <a:solidFill>
                  <a:schemeClr val="dk1"/>
                </a:solidFill>
                <a:latin typeface="Arial"/>
                <a:ea typeface="Arial"/>
                <a:cs typeface="Arial"/>
                <a:sym typeface="Arial"/>
              </a:rPr>
              <a:t>taking a genuine interest</a:t>
            </a:r>
            <a:br>
              <a:rPr b="0" i="0" lang="en-US" sz="2600" u="none" cap="none" strike="noStrike">
                <a:solidFill>
                  <a:schemeClr val="dk1"/>
                </a:solidFill>
                <a:latin typeface="Arial"/>
                <a:ea typeface="Arial"/>
                <a:cs typeface="Arial"/>
                <a:sym typeface="Arial"/>
              </a:rPr>
            </a:br>
            <a:r>
              <a:rPr b="0" i="0" lang="en-US" sz="2600" u="none" cap="none" strike="noStrike">
                <a:solidFill>
                  <a:schemeClr val="dk1"/>
                </a:solidFill>
                <a:latin typeface="Arial"/>
                <a:ea typeface="Arial"/>
                <a:cs typeface="Arial"/>
                <a:sym typeface="Arial"/>
              </a:rPr>
              <a:t>in the Scout’s projects.</a:t>
            </a:r>
            <a:endParaRPr/>
          </a:p>
          <a:p>
            <a:pPr indent="-341313" lvl="1" marL="341313" marR="0" rtl="0" algn="l">
              <a:lnSpc>
                <a:spcPct val="95000"/>
              </a:lnSpc>
              <a:spcBef>
                <a:spcPts val="1200"/>
              </a:spcBef>
              <a:spcAft>
                <a:spcPts val="0"/>
              </a:spcAft>
              <a:buClr>
                <a:schemeClr val="dk1"/>
              </a:buClr>
              <a:buSzPts val="2600"/>
              <a:buFont typeface="Courier New"/>
              <a:buChar char="•"/>
            </a:pPr>
            <a:r>
              <a:rPr b="0" i="0" lang="en-US" sz="2600" u="none" cap="none" strike="noStrike">
                <a:solidFill>
                  <a:schemeClr val="dk1"/>
                </a:solidFill>
                <a:latin typeface="Arial"/>
                <a:ea typeface="Arial"/>
                <a:cs typeface="Arial"/>
                <a:sym typeface="Arial"/>
              </a:rPr>
              <a:t>Spark curiosity.</a:t>
            </a:r>
            <a:endParaRPr/>
          </a:p>
          <a:p>
            <a:pPr indent="-341313" lvl="1" marL="341313" marR="0" rtl="0" algn="l">
              <a:lnSpc>
                <a:spcPct val="95000"/>
              </a:lnSpc>
              <a:spcBef>
                <a:spcPts val="1200"/>
              </a:spcBef>
              <a:spcAft>
                <a:spcPts val="0"/>
              </a:spcAft>
              <a:buClr>
                <a:schemeClr val="dk1"/>
              </a:buClr>
              <a:buSzPts val="2600"/>
              <a:buFont typeface="Courier New"/>
              <a:buChar char="•"/>
            </a:pPr>
            <a:r>
              <a:rPr b="0" i="0" lang="en-US" sz="2600" u="none" cap="none" strike="noStrike">
                <a:solidFill>
                  <a:schemeClr val="dk1"/>
                </a:solidFill>
                <a:latin typeface="Arial"/>
                <a:ea typeface="Arial"/>
                <a:cs typeface="Arial"/>
                <a:sym typeface="Arial"/>
              </a:rPr>
              <a:t>Go for the deeper dive.</a:t>
            </a:r>
            <a:endParaRPr/>
          </a:p>
          <a:p>
            <a:pPr indent="-341313" lvl="1" marL="341313" marR="0" rtl="0" algn="l">
              <a:lnSpc>
                <a:spcPct val="95000"/>
              </a:lnSpc>
              <a:spcBef>
                <a:spcPts val="1200"/>
              </a:spcBef>
              <a:spcAft>
                <a:spcPts val="0"/>
              </a:spcAft>
              <a:buClr>
                <a:schemeClr val="dk1"/>
              </a:buClr>
              <a:buSzPts val="2600"/>
              <a:buFont typeface="Courier New"/>
              <a:buChar char="•"/>
            </a:pPr>
            <a:r>
              <a:rPr b="0" i="0" lang="en-US" sz="2600" u="none" cap="none" strike="noStrike">
                <a:solidFill>
                  <a:schemeClr val="dk1"/>
                </a:solidFill>
                <a:latin typeface="Arial"/>
                <a:ea typeface="Arial"/>
                <a:cs typeface="Arial"/>
                <a:sym typeface="Arial"/>
              </a:rPr>
              <a:t>Encourage long term goal-setting.</a:t>
            </a:r>
            <a:endParaRPr/>
          </a:p>
        </p:txBody>
      </p:sp>
      <p:pic>
        <p:nvPicPr>
          <p:cNvPr id="287" name="Google Shape;287;p26"/>
          <p:cNvPicPr preferRelativeResize="0"/>
          <p:nvPr/>
        </p:nvPicPr>
        <p:blipFill rotWithShape="1">
          <a:blip r:embed="rId3">
            <a:alphaModFix/>
          </a:blip>
          <a:srcRect b="0" l="0" r="0" t="0"/>
          <a:stretch/>
        </p:blipFill>
        <p:spPr>
          <a:xfrm>
            <a:off x="5410200" y="1600200"/>
            <a:ext cx="3097213" cy="43608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7"/>
          <p:cNvSpPr txBox="1"/>
          <p:nvPr/>
        </p:nvSpPr>
        <p:spPr>
          <a:xfrm>
            <a:off x="-11113" y="457200"/>
            <a:ext cx="9144001"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 Requirements</a:t>
            </a:r>
            <a:endParaRPr/>
          </a:p>
        </p:txBody>
      </p:sp>
      <p:sp>
        <p:nvSpPr>
          <p:cNvPr id="294" name="Google Shape;294;p27"/>
          <p:cNvSpPr txBox="1"/>
          <p:nvPr/>
        </p:nvSpPr>
        <p:spPr>
          <a:xfrm>
            <a:off x="381000" y="1536700"/>
            <a:ext cx="8374063" cy="1924050"/>
          </a:xfrm>
          <a:prstGeom prst="rect">
            <a:avLst/>
          </a:prstGeom>
          <a:noFill/>
          <a:ln>
            <a:noFill/>
          </a:ln>
        </p:spPr>
        <p:txBody>
          <a:bodyPr anchorCtr="0" anchor="t" bIns="45700" lIns="91425" spcFirstLastPara="1" rIns="91425" wrap="square" tIns="45700">
            <a:noAutofit/>
          </a:bodyPr>
          <a:lstStyle/>
          <a:p>
            <a:pPr indent="-347663" lvl="0" marL="347663" marR="0" rtl="0" algn="l">
              <a:spcBef>
                <a:spcPts val="0"/>
              </a:spcBef>
              <a:spcAft>
                <a:spcPts val="0"/>
              </a:spcAft>
              <a:buClr>
                <a:schemeClr val="dk1"/>
              </a:buClr>
              <a:buSzPts val="2600"/>
              <a:buFont typeface="Arial"/>
              <a:buNone/>
            </a:pPr>
            <a:r>
              <a:rPr b="1" lang="en-US" sz="2600">
                <a:solidFill>
                  <a:schemeClr val="dk1"/>
                </a:solidFill>
                <a:latin typeface="Arial"/>
                <a:ea typeface="Arial"/>
                <a:cs typeface="Arial"/>
                <a:sym typeface="Arial"/>
              </a:rPr>
              <a:t>Finding current requirements for a merit badge</a:t>
            </a:r>
            <a:endParaRPr/>
          </a:p>
          <a:p>
            <a:pPr indent="-457200" lvl="0" marL="457200" marR="0" rtl="0" algn="l">
              <a:spcBef>
                <a:spcPts val="600"/>
              </a:spcBef>
              <a:spcAft>
                <a:spcPts val="0"/>
              </a:spcAft>
              <a:buClr>
                <a:schemeClr val="dk1"/>
              </a:buClr>
              <a:buSzPts val="2600"/>
              <a:buFont typeface="Arial"/>
              <a:buChar char="•"/>
            </a:pPr>
            <a:r>
              <a:rPr i="1" lang="en-US" sz="2600">
                <a:solidFill>
                  <a:schemeClr val="dk1"/>
                </a:solidFill>
                <a:latin typeface="Arial"/>
                <a:ea typeface="Arial"/>
                <a:cs typeface="Arial"/>
                <a:sym typeface="Arial"/>
              </a:rPr>
              <a:t>Boy Scout Requirements </a:t>
            </a:r>
            <a:r>
              <a:rPr lang="en-US" sz="2600">
                <a:solidFill>
                  <a:schemeClr val="dk1"/>
                </a:solidFill>
                <a:latin typeface="Arial"/>
                <a:ea typeface="Arial"/>
                <a:cs typeface="Arial"/>
                <a:sym typeface="Arial"/>
              </a:rPr>
              <a:t>(current edition)</a:t>
            </a:r>
            <a:endParaRPr/>
          </a:p>
          <a:p>
            <a:pPr indent="-457200" lvl="0" marL="457200" marR="0" rtl="0" algn="l">
              <a:spcBef>
                <a:spcPts val="600"/>
              </a:spcBef>
              <a:spcAft>
                <a:spcPts val="0"/>
              </a:spcAft>
              <a:buClr>
                <a:schemeClr val="dk1"/>
              </a:buClr>
              <a:buSzPts val="2600"/>
              <a:buFont typeface="Arial"/>
              <a:buChar char="•"/>
            </a:pPr>
            <a:r>
              <a:rPr lang="en-US" sz="2600">
                <a:solidFill>
                  <a:schemeClr val="dk1"/>
                </a:solidFill>
                <a:latin typeface="Arial"/>
                <a:ea typeface="Arial"/>
                <a:cs typeface="Arial"/>
                <a:sym typeface="Arial"/>
              </a:rPr>
              <a:t>Merit badge pamphlet</a:t>
            </a:r>
            <a:r>
              <a:rPr i="1" lang="en-US" sz="2600">
                <a:solidFill>
                  <a:schemeClr val="dk1"/>
                </a:solidFill>
                <a:latin typeface="Arial"/>
                <a:ea typeface="Arial"/>
                <a:cs typeface="Arial"/>
                <a:sym typeface="Arial"/>
              </a:rPr>
              <a:t> </a:t>
            </a:r>
            <a:r>
              <a:rPr lang="en-US" sz="2600">
                <a:solidFill>
                  <a:schemeClr val="dk1"/>
                </a:solidFill>
                <a:latin typeface="Arial"/>
                <a:ea typeface="Arial"/>
                <a:cs typeface="Arial"/>
                <a:sym typeface="Arial"/>
              </a:rPr>
              <a:t>(latest printing)</a:t>
            </a:r>
            <a:endParaRPr/>
          </a:p>
          <a:p>
            <a:pPr indent="-457200" lvl="0" marL="457200" marR="0" rtl="0" algn="l">
              <a:spcBef>
                <a:spcPts val="600"/>
              </a:spcBef>
              <a:spcAft>
                <a:spcPts val="0"/>
              </a:spcAft>
              <a:buClr>
                <a:schemeClr val="dk1"/>
              </a:buClr>
              <a:buSzPts val="2600"/>
              <a:buFont typeface="Arial"/>
              <a:buChar char="•"/>
            </a:pPr>
            <a:r>
              <a:rPr lang="en-US" sz="2600" u="sng">
                <a:solidFill>
                  <a:schemeClr val="hlink"/>
                </a:solidFill>
                <a:latin typeface="Arial"/>
                <a:ea typeface="Arial"/>
                <a:cs typeface="Arial"/>
                <a:sym typeface="Arial"/>
                <a:hlinkClick r:id="rId3"/>
              </a:rPr>
              <a:t>www.scouting.org/advancement</a:t>
            </a:r>
            <a:r>
              <a:rPr lang="en-US" sz="2600">
                <a:solidFill>
                  <a:schemeClr val="dk1"/>
                </a:solidFill>
                <a:latin typeface="Arial"/>
                <a:ea typeface="Arial"/>
                <a:cs typeface="Arial"/>
                <a:sym typeface="Arial"/>
              </a:rPr>
              <a:t>  </a:t>
            </a:r>
            <a:endParaRPr/>
          </a:p>
        </p:txBody>
      </p:sp>
      <p:sp>
        <p:nvSpPr>
          <p:cNvPr id="295" name="Google Shape;295;p27"/>
          <p:cNvSpPr txBox="1"/>
          <p:nvPr/>
        </p:nvSpPr>
        <p:spPr>
          <a:xfrm>
            <a:off x="381000" y="3662363"/>
            <a:ext cx="8374063" cy="2324100"/>
          </a:xfrm>
          <a:prstGeom prst="rect">
            <a:avLst/>
          </a:prstGeom>
          <a:noFill/>
          <a:ln>
            <a:noFill/>
          </a:ln>
        </p:spPr>
        <p:txBody>
          <a:bodyPr anchorCtr="0" anchor="t" bIns="45700" lIns="91425" spcFirstLastPara="1" rIns="91425" wrap="square" tIns="45700">
            <a:noAutofit/>
          </a:bodyPr>
          <a:lstStyle/>
          <a:p>
            <a:pPr indent="-341313" lvl="0" marL="341313" marR="0" rtl="0" algn="l">
              <a:spcBef>
                <a:spcPts val="0"/>
              </a:spcBef>
              <a:spcAft>
                <a:spcPts val="0"/>
              </a:spcAft>
              <a:buClr>
                <a:schemeClr val="dk1"/>
              </a:buClr>
              <a:buSzPts val="2600"/>
              <a:buFont typeface="Arial"/>
              <a:buNone/>
            </a:pPr>
            <a:r>
              <a:rPr b="1" lang="en-US" sz="2600">
                <a:solidFill>
                  <a:schemeClr val="dk1"/>
                </a:solidFill>
                <a:latin typeface="Arial"/>
                <a:ea typeface="Arial"/>
                <a:cs typeface="Arial"/>
                <a:sym typeface="Arial"/>
              </a:rPr>
              <a:t>Are the requirements flexible?</a:t>
            </a:r>
            <a:endParaRPr/>
          </a:p>
          <a:p>
            <a:pPr indent="-341313" lvl="0" marL="341313" marR="0" rtl="0" algn="l">
              <a:spcBef>
                <a:spcPts val="600"/>
              </a:spcBef>
              <a:spcAft>
                <a:spcPts val="0"/>
              </a:spcAft>
              <a:buClr>
                <a:schemeClr val="dk1"/>
              </a:buClr>
              <a:buSzPts val="2600"/>
              <a:buFont typeface="Arial"/>
              <a:buChar char="•"/>
            </a:pPr>
            <a:r>
              <a:rPr lang="en-US" sz="2600">
                <a:solidFill>
                  <a:schemeClr val="dk1"/>
                </a:solidFill>
                <a:latin typeface="Arial"/>
                <a:ea typeface="Arial"/>
                <a:cs typeface="Arial"/>
                <a:sym typeface="Arial"/>
              </a:rPr>
              <a:t> No; they must be fulfilled as written.</a:t>
            </a:r>
            <a:endParaRPr/>
          </a:p>
          <a:p>
            <a:pPr indent="-341313" lvl="0" marL="341313" marR="0" rtl="0" algn="l">
              <a:spcBef>
                <a:spcPts val="600"/>
              </a:spcBef>
              <a:spcAft>
                <a:spcPts val="0"/>
              </a:spcAft>
              <a:buClr>
                <a:schemeClr val="dk1"/>
              </a:buClr>
              <a:buSzPts val="2600"/>
              <a:buFont typeface="Arial"/>
              <a:buChar char="•"/>
            </a:pPr>
            <a:r>
              <a:rPr lang="en-US" sz="2600">
                <a:solidFill>
                  <a:schemeClr val="dk1"/>
                </a:solidFill>
                <a:latin typeface="Arial"/>
                <a:ea typeface="Arial"/>
                <a:cs typeface="Arial"/>
                <a:sym typeface="Arial"/>
              </a:rPr>
              <a:t> Wording matters!</a:t>
            </a:r>
            <a:endParaRPr/>
          </a:p>
          <a:p>
            <a:pPr indent="-457200" lvl="0" marL="457200" marR="0" rtl="0" algn="l">
              <a:spcBef>
                <a:spcPts val="600"/>
              </a:spcBef>
              <a:spcAft>
                <a:spcPts val="0"/>
              </a:spcAft>
              <a:buClr>
                <a:schemeClr val="dk1"/>
              </a:buClr>
              <a:buSzPts val="2600"/>
              <a:buFont typeface="Arial"/>
              <a:buChar char="•"/>
            </a:pPr>
            <a:r>
              <a:rPr lang="en-US" sz="2600">
                <a:solidFill>
                  <a:schemeClr val="dk1"/>
                </a:solidFill>
                <a:latin typeface="Arial"/>
                <a:ea typeface="Arial"/>
                <a:cs typeface="Arial"/>
                <a:sym typeface="Arial"/>
              </a:rPr>
              <a:t>“Show,” “demonstrate,” “describe, </a:t>
            </a:r>
            <a:br>
              <a:rPr lang="en-US" sz="2600">
                <a:solidFill>
                  <a:schemeClr val="dk1"/>
                </a:solidFill>
                <a:latin typeface="Arial"/>
                <a:ea typeface="Arial"/>
                <a:cs typeface="Arial"/>
                <a:sym typeface="Arial"/>
              </a:rPr>
            </a:br>
            <a:r>
              <a:rPr lang="en-US" sz="2600">
                <a:solidFill>
                  <a:schemeClr val="dk1"/>
                </a:solidFill>
                <a:latin typeface="Arial"/>
                <a:ea typeface="Arial"/>
                <a:cs typeface="Arial"/>
                <a:sym typeface="Arial"/>
              </a:rPr>
              <a:t>“make,” “list,” etc., are to be taken literally.</a:t>
            </a:r>
            <a:endParaRPr sz="2600">
              <a:solidFill>
                <a:schemeClr val="dk1"/>
              </a:solidFill>
              <a:latin typeface="Arial"/>
              <a:ea typeface="Arial"/>
              <a:cs typeface="Arial"/>
              <a:sym typeface="Arial"/>
            </a:endParaRPr>
          </a:p>
        </p:txBody>
      </p:sp>
      <p:pic>
        <p:nvPicPr>
          <p:cNvPr id="296" name="Google Shape;296;p27"/>
          <p:cNvPicPr preferRelativeResize="0"/>
          <p:nvPr/>
        </p:nvPicPr>
        <p:blipFill rotWithShape="1">
          <a:blip r:embed="rId4">
            <a:alphaModFix/>
          </a:blip>
          <a:srcRect b="0" l="0" r="0" t="0"/>
          <a:stretch/>
        </p:blipFill>
        <p:spPr>
          <a:xfrm>
            <a:off x="6933534" y="2637874"/>
            <a:ext cx="1821529" cy="2769014"/>
          </a:xfrm>
          <a:prstGeom prst="rect">
            <a:avLst/>
          </a:prstGeom>
          <a:noFill/>
          <a:ln>
            <a:noFill/>
          </a:ln>
        </p:spPr>
      </p:pic>
      <p:pic>
        <p:nvPicPr>
          <p:cNvPr id="297" name="Google Shape;297;p27"/>
          <p:cNvPicPr preferRelativeResize="0"/>
          <p:nvPr/>
        </p:nvPicPr>
        <p:blipFill rotWithShape="1">
          <a:blip r:embed="rId5">
            <a:alphaModFix/>
          </a:blip>
          <a:srcRect b="0" l="0" r="0" t="0"/>
          <a:stretch/>
        </p:blipFill>
        <p:spPr>
          <a:xfrm>
            <a:off x="6937897" y="2637874"/>
            <a:ext cx="1817166" cy="27690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8"/>
          <p:cNvSpPr txBox="1"/>
          <p:nvPr/>
        </p:nvSpPr>
        <p:spPr>
          <a:xfrm>
            <a:off x="3581400" y="2374900"/>
            <a:ext cx="184150" cy="2460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p:txBody>
      </p:sp>
      <p:sp>
        <p:nvSpPr>
          <p:cNvPr id="304" name="Google Shape;304;p28"/>
          <p:cNvSpPr txBox="1"/>
          <p:nvPr/>
        </p:nvSpPr>
        <p:spPr>
          <a:xfrm>
            <a:off x="33338" y="339725"/>
            <a:ext cx="9144000" cy="13239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Meeting More Than One Requirement at a Time</a:t>
            </a:r>
            <a:endParaRPr/>
          </a:p>
        </p:txBody>
      </p:sp>
      <p:sp>
        <p:nvSpPr>
          <p:cNvPr id="305" name="Google Shape;305;p28"/>
          <p:cNvSpPr txBox="1"/>
          <p:nvPr/>
        </p:nvSpPr>
        <p:spPr>
          <a:xfrm>
            <a:off x="566738" y="2405063"/>
            <a:ext cx="8145462" cy="2554287"/>
          </a:xfrm>
          <a:prstGeom prst="rect">
            <a:avLst/>
          </a:prstGeom>
          <a:noFill/>
          <a:ln>
            <a:noFill/>
          </a:ln>
        </p:spPr>
        <p:txBody>
          <a:bodyPr anchorCtr="0" anchor="t" bIns="45700" lIns="91425" spcFirstLastPara="1" rIns="91425" wrap="square" tIns="45700">
            <a:noAutofit/>
          </a:bodyPr>
          <a:lstStyle/>
          <a:p>
            <a:pPr indent="-365125" lvl="0" marL="365125" marR="0" rtl="0" algn="l">
              <a:spcBef>
                <a:spcPts val="0"/>
              </a:spcBef>
              <a:spcAft>
                <a:spcPts val="0"/>
              </a:spcAft>
              <a:buClr>
                <a:schemeClr val="dk1"/>
              </a:buClr>
              <a:buSzPts val="2600"/>
              <a:buFont typeface="Arial"/>
              <a:buChar char="•"/>
            </a:pPr>
            <a:r>
              <a:rPr lang="en-US" sz="2600">
                <a:solidFill>
                  <a:schemeClr val="dk1"/>
                </a:solidFill>
                <a:latin typeface="Arial"/>
                <a:ea typeface="Arial"/>
                <a:cs typeface="Arial"/>
                <a:sym typeface="Arial"/>
              </a:rPr>
              <a:t>Requirements match and have the same intent.</a:t>
            </a:r>
            <a:endParaRPr/>
          </a:p>
          <a:p>
            <a:pPr indent="-365125" lvl="0" marL="365125" marR="0" rtl="0" algn="l">
              <a:spcBef>
                <a:spcPts val="1200"/>
              </a:spcBef>
              <a:spcAft>
                <a:spcPts val="0"/>
              </a:spcAft>
              <a:buClr>
                <a:schemeClr val="dk1"/>
              </a:buClr>
              <a:buSzPts val="2600"/>
              <a:buFont typeface="Arial"/>
              <a:buChar char="•"/>
            </a:pPr>
            <a:r>
              <a:rPr lang="en-US" sz="2600">
                <a:solidFill>
                  <a:schemeClr val="dk1"/>
                </a:solidFill>
                <a:latin typeface="Arial"/>
                <a:ea typeface="Arial"/>
                <a:cs typeface="Arial"/>
                <a:sym typeface="Arial"/>
              </a:rPr>
              <a:t>It is not specifically disallowed.</a:t>
            </a:r>
            <a:endParaRPr/>
          </a:p>
          <a:p>
            <a:pPr indent="-365125" lvl="0" marL="365125" marR="0" rtl="0" algn="l">
              <a:spcBef>
                <a:spcPts val="1200"/>
              </a:spcBef>
              <a:spcAft>
                <a:spcPts val="0"/>
              </a:spcAft>
              <a:buClr>
                <a:schemeClr val="dk1"/>
              </a:buClr>
              <a:buSzPts val="2600"/>
              <a:buFont typeface="Arial"/>
              <a:buChar char="•"/>
            </a:pPr>
            <a:r>
              <a:rPr lang="en-US" sz="2600">
                <a:solidFill>
                  <a:schemeClr val="dk1"/>
                </a:solidFill>
                <a:latin typeface="Arial"/>
                <a:ea typeface="Arial"/>
                <a:cs typeface="Arial"/>
                <a:sym typeface="Arial"/>
              </a:rPr>
              <a:t>The Scout remembers safety content.</a:t>
            </a:r>
            <a:endParaRPr/>
          </a:p>
          <a:p>
            <a:pPr indent="-365125" lvl="0" marL="365125" marR="0" rtl="0" algn="l">
              <a:spcBef>
                <a:spcPts val="1200"/>
              </a:spcBef>
              <a:spcAft>
                <a:spcPts val="0"/>
              </a:spcAft>
              <a:buClr>
                <a:schemeClr val="dk1"/>
              </a:buClr>
              <a:buSzPts val="2600"/>
              <a:buFont typeface="Arial"/>
              <a:buChar char="•"/>
            </a:pPr>
            <a:r>
              <a:rPr lang="en-US" sz="2600">
                <a:solidFill>
                  <a:schemeClr val="dk1"/>
                </a:solidFill>
                <a:latin typeface="Arial"/>
                <a:ea typeface="Arial"/>
                <a:cs typeface="Arial"/>
                <a:sym typeface="Arial"/>
              </a:rPr>
              <a:t>Common sense suggests that meeting the</a:t>
            </a:r>
            <a:br>
              <a:rPr lang="en-US" sz="2600">
                <a:solidFill>
                  <a:schemeClr val="dk1"/>
                </a:solidFill>
                <a:latin typeface="Arial"/>
                <a:ea typeface="Arial"/>
                <a:cs typeface="Arial"/>
                <a:sym typeface="Arial"/>
              </a:rPr>
            </a:br>
            <a:r>
              <a:rPr lang="en-US" sz="2600">
                <a:solidFill>
                  <a:schemeClr val="dk1"/>
                </a:solidFill>
                <a:latin typeface="Arial"/>
                <a:ea typeface="Arial"/>
                <a:cs typeface="Arial"/>
                <a:sym typeface="Arial"/>
              </a:rPr>
              <a:t>requirement more than once is unnecessary.</a:t>
            </a:r>
            <a:endParaRPr/>
          </a:p>
        </p:txBody>
      </p:sp>
      <p:sp>
        <p:nvSpPr>
          <p:cNvPr id="306" name="Google Shape;306;p28"/>
          <p:cNvSpPr txBox="1"/>
          <p:nvPr/>
        </p:nvSpPr>
        <p:spPr>
          <a:xfrm>
            <a:off x="300038" y="1871663"/>
            <a:ext cx="8843962" cy="492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600"/>
              <a:buFont typeface="Arial"/>
              <a:buNone/>
            </a:pPr>
            <a:r>
              <a:rPr i="1" lang="en-US" sz="2600">
                <a:solidFill>
                  <a:srgbClr val="000000"/>
                </a:solidFill>
                <a:latin typeface="Arial"/>
                <a:ea typeface="Arial"/>
                <a:cs typeface="Arial"/>
                <a:sym typeface="Arial"/>
              </a:rPr>
              <a:t>A single activity may fulfill more than one requirement if…</a:t>
            </a:r>
            <a:endParaRPr/>
          </a:p>
        </p:txBody>
      </p:sp>
      <p:sp>
        <p:nvSpPr>
          <p:cNvPr id="307" name="Google Shape;307;p28"/>
          <p:cNvSpPr txBox="1"/>
          <p:nvPr/>
        </p:nvSpPr>
        <p:spPr>
          <a:xfrm>
            <a:off x="300038" y="5249863"/>
            <a:ext cx="8843962"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400"/>
              <a:buFont typeface="Arial"/>
              <a:buNone/>
            </a:pPr>
            <a:r>
              <a:rPr b="1" lang="en-US" sz="2400">
                <a:solidFill>
                  <a:srgbClr val="000000"/>
                </a:solidFill>
                <a:latin typeface="Arial"/>
                <a:ea typeface="Arial"/>
                <a:cs typeface="Arial"/>
                <a:sym typeface="Arial"/>
              </a:rPr>
              <a:t>More work will be needed if requirements are only </a:t>
            </a:r>
            <a:r>
              <a:rPr b="1" i="1" lang="en-US" sz="2400">
                <a:solidFill>
                  <a:srgbClr val="000000"/>
                </a:solidFill>
                <a:latin typeface="Arial"/>
                <a:ea typeface="Arial"/>
                <a:cs typeface="Arial"/>
                <a:sym typeface="Arial"/>
              </a:rPr>
              <a:t>similar</a:t>
            </a:r>
            <a:r>
              <a:rPr b="1" lang="en-US" sz="2400">
                <a:solidFill>
                  <a:srgbClr val="000000"/>
                </a:solidFill>
                <a:latin typeface="Arial"/>
                <a:ea typeface="Arial"/>
                <a:cs typeface="Arial"/>
                <a:sym typeface="Arial"/>
              </a:rPr>
              <a:t>.</a:t>
            </a:r>
            <a:endParaRPr/>
          </a:p>
        </p:txBody>
      </p:sp>
      <p:sp>
        <p:nvSpPr>
          <p:cNvPr id="308" name="Google Shape;308;p28"/>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4.2.3.6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9"/>
          <p:cNvSpPr txBox="1"/>
          <p:nvPr/>
        </p:nvSpPr>
        <p:spPr>
          <a:xfrm>
            <a:off x="4032250" y="5768975"/>
            <a:ext cx="43053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–The </a:t>
            </a:r>
            <a:r>
              <a:rPr i="1" lang="en-US" sz="1800">
                <a:solidFill>
                  <a:schemeClr val="dk1"/>
                </a:solidFill>
                <a:latin typeface="Arial"/>
                <a:ea typeface="Arial"/>
                <a:cs typeface="Arial"/>
                <a:sym typeface="Arial"/>
              </a:rPr>
              <a:t>Guide to Advancement</a:t>
            </a:r>
            <a:r>
              <a:rPr lang="en-US" sz="1800">
                <a:solidFill>
                  <a:schemeClr val="dk1"/>
                </a:solidFill>
                <a:latin typeface="Arial"/>
                <a:ea typeface="Arial"/>
                <a:cs typeface="Arial"/>
                <a:sym typeface="Arial"/>
              </a:rPr>
              <a:t>, No. 33088</a:t>
            </a:r>
            <a:endParaRPr/>
          </a:p>
        </p:txBody>
      </p:sp>
      <p:sp>
        <p:nvSpPr>
          <p:cNvPr id="315" name="Google Shape;315;p29"/>
          <p:cNvSpPr txBox="1"/>
          <p:nvPr/>
        </p:nvSpPr>
        <p:spPr>
          <a:xfrm>
            <a:off x="914400" y="2081213"/>
            <a:ext cx="7315200" cy="32639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No council, committee, district, unit, or individual has the authority to add to, or subtract from, advancement requirements.</a:t>
            </a:r>
            <a:endParaRPr/>
          </a:p>
          <a:p>
            <a:pPr indent="0" lvl="0" marL="0" marR="0" rtl="0" algn="just">
              <a:spcBef>
                <a:spcPts val="1200"/>
              </a:spcBef>
              <a:spcAft>
                <a:spcPts val="0"/>
              </a:spcAft>
              <a:buClr>
                <a:schemeClr val="dk1"/>
              </a:buClr>
              <a:buSzPts val="2800"/>
              <a:buFont typeface="Arial"/>
              <a:buNone/>
            </a:pPr>
            <a:r>
              <a:rPr lang="en-US" sz="2800">
                <a:solidFill>
                  <a:schemeClr val="dk1"/>
                </a:solidFill>
                <a:latin typeface="Arial"/>
                <a:ea typeface="Arial"/>
                <a:cs typeface="Arial"/>
                <a:sym typeface="Arial"/>
              </a:rPr>
              <a:t>There are limited exceptions relating only to youth members with disabilities. For details see section 10, “Advancement for Members With Special Needs.”</a:t>
            </a:r>
            <a:endParaRPr/>
          </a:p>
        </p:txBody>
      </p:sp>
      <p:sp>
        <p:nvSpPr>
          <p:cNvPr id="316" name="Google Shape;316;p29"/>
          <p:cNvSpPr txBox="1"/>
          <p:nvPr/>
        </p:nvSpPr>
        <p:spPr>
          <a:xfrm>
            <a:off x="925513" y="954088"/>
            <a:ext cx="7272337" cy="1090612"/>
          </a:xfrm>
          <a:prstGeom prst="rect">
            <a:avLst/>
          </a:prstGeom>
          <a:noFill/>
          <a:ln>
            <a:noFill/>
          </a:ln>
        </p:spPr>
        <p:txBody>
          <a:bodyPr anchorCtr="0" anchor="t" bIns="45700" lIns="91425" spcFirstLastPara="1" rIns="91425" wrap="square" tIns="45700">
            <a:noAutofit/>
          </a:bodyPr>
          <a:lstStyle/>
          <a:p>
            <a:pPr indent="0" lvl="0" marL="0" marR="0" rtl="0" algn="ctr">
              <a:lnSpc>
                <a:spcPct val="95000"/>
              </a:lnSpc>
              <a:spcBef>
                <a:spcPts val="0"/>
              </a:spcBef>
              <a:spcAft>
                <a:spcPts val="0"/>
              </a:spcAft>
              <a:buClr>
                <a:srgbClr val="1B8618"/>
              </a:buClr>
              <a:buSzPts val="3400"/>
              <a:buFont typeface="Arial"/>
              <a:buNone/>
            </a:pPr>
            <a:r>
              <a:rPr b="1" i="1" lang="en-US" sz="3400">
                <a:solidFill>
                  <a:srgbClr val="1B8618"/>
                </a:solidFill>
                <a:latin typeface="Arial"/>
                <a:ea typeface="Arial"/>
                <a:cs typeface="Arial"/>
                <a:sym typeface="Arial"/>
              </a:rPr>
              <a:t>Policy on Unauthorized Changes</a:t>
            </a:r>
            <a:br>
              <a:rPr b="1" i="1" lang="en-US" sz="3400">
                <a:solidFill>
                  <a:srgbClr val="1B8618"/>
                </a:solidFill>
                <a:latin typeface="Arial"/>
                <a:ea typeface="Arial"/>
                <a:cs typeface="Arial"/>
                <a:sym typeface="Arial"/>
              </a:rPr>
            </a:br>
            <a:r>
              <a:rPr b="1" i="1" lang="en-US" sz="3400">
                <a:solidFill>
                  <a:srgbClr val="1B8618"/>
                </a:solidFill>
                <a:latin typeface="Arial"/>
                <a:ea typeface="Arial"/>
                <a:cs typeface="Arial"/>
                <a:sym typeface="Arial"/>
              </a:rPr>
              <a:t>to Advancement Program</a:t>
            </a:r>
            <a:endParaRPr/>
          </a:p>
        </p:txBody>
      </p:sp>
      <p:sp>
        <p:nvSpPr>
          <p:cNvPr id="317" name="Google Shape;317;p29"/>
          <p:cNvSpPr/>
          <p:nvPr/>
        </p:nvSpPr>
        <p:spPr>
          <a:xfrm>
            <a:off x="576263" y="701675"/>
            <a:ext cx="7991475" cy="4903788"/>
          </a:xfrm>
          <a:prstGeom prst="roundRect">
            <a:avLst>
              <a:gd fmla="val 9496" name="adj"/>
            </a:avLst>
          </a:prstGeom>
          <a:noFill/>
          <a:ln cap="flat" cmpd="sng" w="76200">
            <a:solidFill>
              <a:srgbClr val="1B86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0"/>
          <p:cNvSpPr txBox="1"/>
          <p:nvPr/>
        </p:nvSpPr>
        <p:spPr>
          <a:xfrm>
            <a:off x="33338" y="533400"/>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Scouts with Special Needs</a:t>
            </a:r>
            <a:endParaRPr/>
          </a:p>
        </p:txBody>
      </p:sp>
      <p:sp>
        <p:nvSpPr>
          <p:cNvPr id="324" name="Google Shape;324;p30"/>
          <p:cNvSpPr txBox="1"/>
          <p:nvPr/>
        </p:nvSpPr>
        <p:spPr>
          <a:xfrm>
            <a:off x="384175" y="1441450"/>
            <a:ext cx="6069013" cy="4462463"/>
          </a:xfrm>
          <a:prstGeom prst="rect">
            <a:avLst/>
          </a:prstGeom>
          <a:noFill/>
          <a:ln>
            <a:noFill/>
          </a:ln>
        </p:spPr>
        <p:txBody>
          <a:bodyPr anchorCtr="0" anchor="t" bIns="45700" lIns="91425" spcFirstLastPara="1" rIns="91425" wrap="square" tIns="45700">
            <a:noAutofit/>
          </a:bodyPr>
          <a:lstStyle/>
          <a:p>
            <a:pPr indent="-365125" lvl="0" marL="365125"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Merit badge requirements must not be waived or changed for any Scout.</a:t>
            </a:r>
            <a:endParaRPr/>
          </a:p>
          <a:p>
            <a:pPr indent="-365125" lvl="0" marL="365125" marR="0" rtl="0" algn="l">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Scouts with disabilities—either permanent, or expected to last at least two years or beyond age 18—still may advance.</a:t>
            </a:r>
            <a:endParaRPr/>
          </a:p>
          <a:p>
            <a:pPr indent="-365125" lvl="0" marL="365125" marR="0" rtl="0" algn="l">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The “Application for Alternative Eagle Scout Rank Merit Badges” may be found at: </a:t>
            </a:r>
            <a:r>
              <a:rPr lang="en-US" sz="2400" u="sng">
                <a:solidFill>
                  <a:schemeClr val="hlink"/>
                </a:solidFill>
                <a:latin typeface="Arial"/>
                <a:ea typeface="Arial"/>
                <a:cs typeface="Arial"/>
                <a:sym typeface="Arial"/>
                <a:hlinkClick r:id="rId3"/>
              </a:rPr>
              <a:t>www.scouting.org/filestore/pdf/512-730.pdf</a:t>
            </a:r>
            <a:r>
              <a:rPr lang="en-US"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p:txBody>
      </p:sp>
      <p:sp>
        <p:nvSpPr>
          <p:cNvPr id="325" name="Google Shape;325;p30"/>
          <p:cNvSpPr/>
          <p:nvPr/>
        </p:nvSpPr>
        <p:spPr>
          <a:xfrm>
            <a:off x="127000" y="5956300"/>
            <a:ext cx="286385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rPr i="1" lang="en-US" sz="1400">
                <a:solidFill>
                  <a:srgbClr val="000000"/>
                </a:solidFill>
                <a:latin typeface="Arial"/>
                <a:ea typeface="Arial"/>
                <a:cs typeface="Arial"/>
                <a:sym typeface="Arial"/>
              </a:rPr>
              <a:t>Guide to Advancement </a:t>
            </a:r>
            <a:r>
              <a:rPr lang="en-US" sz="1400">
                <a:solidFill>
                  <a:srgbClr val="000000"/>
                </a:solidFill>
                <a:latin typeface="Arial"/>
                <a:ea typeface="Arial"/>
                <a:cs typeface="Arial"/>
                <a:sym typeface="Arial"/>
              </a:rPr>
              <a:t>section</a:t>
            </a:r>
            <a:r>
              <a:rPr i="1" lang="en-US" sz="1400">
                <a:solidFill>
                  <a:srgbClr val="000000"/>
                </a:solidFill>
                <a:latin typeface="Arial"/>
                <a:ea typeface="Arial"/>
                <a:cs typeface="Arial"/>
                <a:sym typeface="Arial"/>
              </a:rPr>
              <a:t> </a:t>
            </a:r>
            <a:r>
              <a:rPr lang="en-US" sz="1400">
                <a:solidFill>
                  <a:srgbClr val="000000"/>
                </a:solidFill>
                <a:latin typeface="Arial"/>
                <a:ea typeface="Arial"/>
                <a:cs typeface="Arial"/>
                <a:sym typeface="Arial"/>
              </a:rPr>
              <a:t>10</a:t>
            </a:r>
            <a:endParaRPr/>
          </a:p>
        </p:txBody>
      </p:sp>
      <p:pic>
        <p:nvPicPr>
          <p:cNvPr id="326" name="Google Shape;326;p30"/>
          <p:cNvPicPr preferRelativeResize="0"/>
          <p:nvPr/>
        </p:nvPicPr>
        <p:blipFill rotWithShape="1">
          <a:blip r:embed="rId4">
            <a:alphaModFix/>
          </a:blip>
          <a:srcRect b="4162" l="4988" r="18365" t="5420"/>
          <a:stretch/>
        </p:blipFill>
        <p:spPr>
          <a:xfrm>
            <a:off x="6400800" y="1522413"/>
            <a:ext cx="2438400" cy="43449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1"/>
          <p:cNvSpPr txBox="1"/>
          <p:nvPr/>
        </p:nvSpPr>
        <p:spPr>
          <a:xfrm>
            <a:off x="0" y="525463"/>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Buddy System</a:t>
            </a:r>
            <a:endParaRPr/>
          </a:p>
        </p:txBody>
      </p:sp>
      <p:sp>
        <p:nvSpPr>
          <p:cNvPr id="333" name="Google Shape;333;p31"/>
          <p:cNvSpPr txBox="1"/>
          <p:nvPr/>
        </p:nvSpPr>
        <p:spPr>
          <a:xfrm>
            <a:off x="685800" y="1509713"/>
            <a:ext cx="7302500" cy="16922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600"/>
              <a:buFont typeface="Arial"/>
              <a:buNone/>
            </a:pPr>
            <a:r>
              <a:rPr lang="en-US" sz="2600">
                <a:solidFill>
                  <a:schemeClr val="dk1"/>
                </a:solidFill>
                <a:latin typeface="Arial"/>
                <a:ea typeface="Arial"/>
                <a:cs typeface="Arial"/>
                <a:sym typeface="Arial"/>
              </a:rPr>
              <a:t>A Scout </a:t>
            </a:r>
            <a:r>
              <a:rPr i="1" lang="en-US" sz="2600">
                <a:solidFill>
                  <a:schemeClr val="dk1"/>
                </a:solidFill>
                <a:latin typeface="Arial"/>
                <a:ea typeface="Arial"/>
                <a:cs typeface="Arial"/>
                <a:sym typeface="Arial"/>
              </a:rPr>
              <a:t>must</a:t>
            </a:r>
            <a:r>
              <a:rPr b="1" lang="en-US" sz="2600">
                <a:solidFill>
                  <a:schemeClr val="dk1"/>
                </a:solidFill>
                <a:latin typeface="Arial"/>
                <a:ea typeface="Arial"/>
                <a:cs typeface="Arial"/>
                <a:sym typeface="Arial"/>
              </a:rPr>
              <a:t> </a:t>
            </a:r>
            <a:r>
              <a:rPr lang="en-US" sz="2600">
                <a:solidFill>
                  <a:schemeClr val="dk1"/>
                </a:solidFill>
                <a:latin typeface="Arial"/>
                <a:ea typeface="Arial"/>
                <a:cs typeface="Arial"/>
                <a:sym typeface="Arial"/>
              </a:rPr>
              <a:t>have a buddy with him or her at every meeting with a merit badge counselor.</a:t>
            </a:r>
            <a:endParaRPr/>
          </a:p>
          <a:p>
            <a:pPr indent="0" lvl="0" marL="0" marR="0" rtl="0" algn="l">
              <a:spcBef>
                <a:spcPts val="0"/>
              </a:spcBef>
              <a:spcAft>
                <a:spcPts val="0"/>
              </a:spcAft>
              <a:buClr>
                <a:schemeClr val="dk1"/>
              </a:buClr>
              <a:buSzPts val="2600"/>
              <a:buFont typeface="Arial"/>
              <a:buNone/>
            </a:pPr>
            <a:r>
              <a:t/>
            </a:r>
            <a:endParaRPr sz="2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600"/>
              <a:buFont typeface="Arial"/>
              <a:buNone/>
            </a:pPr>
            <a:r>
              <a:rPr lang="en-US" sz="2600">
                <a:solidFill>
                  <a:schemeClr val="dk1"/>
                </a:solidFill>
                <a:latin typeface="Arial"/>
                <a:ea typeface="Arial"/>
                <a:cs typeface="Arial"/>
                <a:sym typeface="Arial"/>
              </a:rPr>
              <a:t>A buddy could include:</a:t>
            </a:r>
            <a:endParaRPr/>
          </a:p>
        </p:txBody>
      </p:sp>
      <p:sp>
        <p:nvSpPr>
          <p:cNvPr id="334" name="Google Shape;334;p31"/>
          <p:cNvSpPr txBox="1"/>
          <p:nvPr/>
        </p:nvSpPr>
        <p:spPr>
          <a:xfrm>
            <a:off x="755650" y="3332163"/>
            <a:ext cx="4044950" cy="2078037"/>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Arial"/>
                <a:ea typeface="Arial"/>
                <a:cs typeface="Arial"/>
                <a:sym typeface="Arial"/>
              </a:rPr>
              <a:t>Another Scout</a:t>
            </a:r>
            <a:endParaRPr/>
          </a:p>
          <a:p>
            <a:pPr indent="-457200" lvl="0" marL="457200" marR="0" rtl="0" algn="l">
              <a:spcBef>
                <a:spcPts val="1000"/>
              </a:spcBef>
              <a:spcAft>
                <a:spcPts val="0"/>
              </a:spcAft>
              <a:buClr>
                <a:schemeClr val="dk1"/>
              </a:buClr>
              <a:buSzPts val="2600"/>
              <a:buFont typeface="Arial"/>
              <a:buChar char="•"/>
            </a:pPr>
            <a:r>
              <a:rPr lang="en-US" sz="2600">
                <a:solidFill>
                  <a:schemeClr val="dk1"/>
                </a:solidFill>
                <a:latin typeface="Arial"/>
                <a:ea typeface="Arial"/>
                <a:cs typeface="Arial"/>
                <a:sym typeface="Arial"/>
              </a:rPr>
              <a:t>A parent or guardian</a:t>
            </a:r>
            <a:endParaRPr/>
          </a:p>
          <a:p>
            <a:pPr indent="-457200" lvl="0" marL="457200" marR="0" rtl="0" algn="l">
              <a:spcBef>
                <a:spcPts val="1000"/>
              </a:spcBef>
              <a:spcAft>
                <a:spcPts val="0"/>
              </a:spcAft>
              <a:buClr>
                <a:schemeClr val="dk1"/>
              </a:buClr>
              <a:buSzPts val="2600"/>
              <a:buFont typeface="Arial"/>
              <a:buChar char="•"/>
            </a:pPr>
            <a:r>
              <a:rPr lang="en-US" sz="2600">
                <a:solidFill>
                  <a:schemeClr val="dk1"/>
                </a:solidFill>
                <a:latin typeface="Arial"/>
                <a:ea typeface="Arial"/>
                <a:cs typeface="Arial"/>
                <a:sym typeface="Arial"/>
              </a:rPr>
              <a:t>A brother or sister</a:t>
            </a:r>
            <a:endParaRPr/>
          </a:p>
          <a:p>
            <a:pPr indent="-457200" lvl="0" marL="457200" marR="0" rtl="0" algn="l">
              <a:spcBef>
                <a:spcPts val="1000"/>
              </a:spcBef>
              <a:spcAft>
                <a:spcPts val="0"/>
              </a:spcAft>
              <a:buClr>
                <a:schemeClr val="dk1"/>
              </a:buClr>
              <a:buSzPts val="2600"/>
              <a:buFont typeface="Arial"/>
              <a:buChar char="•"/>
            </a:pPr>
            <a:r>
              <a:rPr lang="en-US" sz="2600">
                <a:solidFill>
                  <a:schemeClr val="dk1"/>
                </a:solidFill>
                <a:latin typeface="Arial"/>
                <a:ea typeface="Arial"/>
                <a:cs typeface="Arial"/>
                <a:sym typeface="Arial"/>
              </a:rPr>
              <a:t>A relative or friend</a:t>
            </a:r>
            <a:endParaRPr/>
          </a:p>
        </p:txBody>
      </p:sp>
      <p:pic>
        <p:nvPicPr>
          <p:cNvPr id="335" name="Google Shape;335;p31"/>
          <p:cNvPicPr preferRelativeResize="0"/>
          <p:nvPr/>
        </p:nvPicPr>
        <p:blipFill rotWithShape="1">
          <a:blip r:embed="rId3">
            <a:alphaModFix/>
          </a:blip>
          <a:srcRect b="0" l="0" r="0" t="0"/>
          <a:stretch/>
        </p:blipFill>
        <p:spPr>
          <a:xfrm>
            <a:off x="4887913" y="2643188"/>
            <a:ext cx="3722687" cy="3124200"/>
          </a:xfrm>
          <a:prstGeom prst="rect">
            <a:avLst/>
          </a:prstGeom>
          <a:noFill/>
          <a:ln>
            <a:noFill/>
          </a:ln>
        </p:spPr>
      </p:pic>
      <p:sp>
        <p:nvSpPr>
          <p:cNvPr id="336" name="Google Shape;336;p31"/>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7.0.3.1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2"/>
          <p:cNvSpPr txBox="1"/>
          <p:nvPr/>
        </p:nvSpPr>
        <p:spPr>
          <a:xfrm>
            <a:off x="0" y="508000"/>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Tips for Counseling</a:t>
            </a:r>
            <a:endParaRPr/>
          </a:p>
        </p:txBody>
      </p:sp>
      <p:sp>
        <p:nvSpPr>
          <p:cNvPr id="343" name="Google Shape;343;p32"/>
          <p:cNvSpPr txBox="1"/>
          <p:nvPr/>
        </p:nvSpPr>
        <p:spPr>
          <a:xfrm>
            <a:off x="228600" y="1825625"/>
            <a:ext cx="4114800" cy="1384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Make Scouts feel welcome</a:t>
            </a:r>
            <a:endParaRPr/>
          </a:p>
          <a:p>
            <a:pPr indent="0" lvl="0" marL="0" marR="0" rtl="0" algn="ctr">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and relaxed.</a:t>
            </a:r>
            <a:endParaRPr/>
          </a:p>
        </p:txBody>
      </p:sp>
      <p:pic>
        <p:nvPicPr>
          <p:cNvPr id="344" name="Google Shape;344;p32"/>
          <p:cNvPicPr preferRelativeResize="0"/>
          <p:nvPr/>
        </p:nvPicPr>
        <p:blipFill rotWithShape="1">
          <a:blip r:embed="rId3">
            <a:alphaModFix/>
          </a:blip>
          <a:srcRect b="0" l="0" r="0" t="0"/>
          <a:stretch/>
        </p:blipFill>
        <p:spPr>
          <a:xfrm>
            <a:off x="4110038" y="1404938"/>
            <a:ext cx="4652962" cy="2286000"/>
          </a:xfrm>
          <a:prstGeom prst="rect">
            <a:avLst/>
          </a:prstGeom>
          <a:noFill/>
          <a:ln>
            <a:noFill/>
          </a:ln>
        </p:spPr>
      </p:pic>
      <p:sp>
        <p:nvSpPr>
          <p:cNvPr id="345" name="Google Shape;345;p32"/>
          <p:cNvSpPr txBox="1"/>
          <p:nvPr/>
        </p:nvSpPr>
        <p:spPr>
          <a:xfrm>
            <a:off x="609600" y="3852863"/>
            <a:ext cx="7772400" cy="22987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Arial"/>
                <a:ea typeface="Arial"/>
                <a:cs typeface="Arial"/>
                <a:sym typeface="Arial"/>
              </a:rPr>
              <a:t>First impressions matter.</a:t>
            </a:r>
            <a:endParaRPr/>
          </a:p>
          <a:p>
            <a:pPr indent="-457200" lvl="0" marL="457200" marR="0" rtl="0" algn="l">
              <a:spcBef>
                <a:spcPts val="400"/>
              </a:spcBef>
              <a:spcAft>
                <a:spcPts val="0"/>
              </a:spcAft>
              <a:buClr>
                <a:schemeClr val="dk1"/>
              </a:buClr>
              <a:buSzPts val="2600"/>
              <a:buFont typeface="Arial"/>
              <a:buChar char="•"/>
            </a:pPr>
            <a:r>
              <a:rPr lang="en-US" sz="2600">
                <a:solidFill>
                  <a:schemeClr val="dk1"/>
                </a:solidFill>
                <a:latin typeface="Arial"/>
                <a:ea typeface="Arial"/>
                <a:cs typeface="Arial"/>
                <a:sym typeface="Arial"/>
              </a:rPr>
              <a:t>Ask a few simple questions.</a:t>
            </a:r>
            <a:endParaRPr/>
          </a:p>
          <a:p>
            <a:pPr indent="-457200" lvl="0" marL="457200" marR="0" rtl="0" algn="l">
              <a:spcBef>
                <a:spcPts val="400"/>
              </a:spcBef>
              <a:spcAft>
                <a:spcPts val="0"/>
              </a:spcAft>
              <a:buClr>
                <a:schemeClr val="dk1"/>
              </a:buClr>
              <a:buSzPts val="2600"/>
              <a:buFont typeface="Arial"/>
              <a:buChar char="•"/>
            </a:pPr>
            <a:r>
              <a:rPr lang="en-US" sz="2600">
                <a:solidFill>
                  <a:schemeClr val="dk1"/>
                </a:solidFill>
                <a:latin typeface="Arial"/>
                <a:ea typeface="Arial"/>
                <a:cs typeface="Arial"/>
                <a:sym typeface="Arial"/>
              </a:rPr>
              <a:t>Show them something related to the subject.</a:t>
            </a:r>
            <a:endParaRPr/>
          </a:p>
          <a:p>
            <a:pPr indent="-457200" lvl="0" marL="457200" marR="0" rtl="0" algn="l">
              <a:spcBef>
                <a:spcPts val="400"/>
              </a:spcBef>
              <a:spcAft>
                <a:spcPts val="0"/>
              </a:spcAft>
              <a:buClr>
                <a:schemeClr val="dk1"/>
              </a:buClr>
              <a:buSzPts val="2600"/>
              <a:buFont typeface="Arial"/>
              <a:buChar char="•"/>
            </a:pPr>
            <a:r>
              <a:rPr lang="en-US" sz="2600">
                <a:solidFill>
                  <a:schemeClr val="dk1"/>
                </a:solidFill>
                <a:latin typeface="Arial"/>
                <a:ea typeface="Arial"/>
                <a:cs typeface="Arial"/>
                <a:sym typeface="Arial"/>
              </a:rPr>
              <a:t>Invite them to demonstrate a simple skill.</a:t>
            </a:r>
            <a:endParaRPr/>
          </a:p>
          <a:p>
            <a:pPr indent="-457200" lvl="0" marL="457200" marR="0" rtl="0" algn="l">
              <a:spcBef>
                <a:spcPts val="400"/>
              </a:spcBef>
              <a:spcAft>
                <a:spcPts val="0"/>
              </a:spcAft>
              <a:buClr>
                <a:schemeClr val="dk1"/>
              </a:buClr>
              <a:buSzPts val="2600"/>
              <a:buFont typeface="Arial"/>
              <a:buChar char="•"/>
            </a:pPr>
            <a:r>
              <a:rPr lang="en-US" sz="2600">
                <a:solidFill>
                  <a:schemeClr val="dk1"/>
                </a:solidFill>
                <a:latin typeface="Arial"/>
                <a:ea typeface="Arial"/>
                <a:cs typeface="Arial"/>
                <a:sym typeface="Arial"/>
              </a:rPr>
              <a:t>Remember: This is Scouting. Have fun.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3"/>
          <p:cNvSpPr txBox="1"/>
          <p:nvPr/>
        </p:nvSpPr>
        <p:spPr>
          <a:xfrm>
            <a:off x="381000" y="1585913"/>
            <a:ext cx="6015038" cy="3662362"/>
          </a:xfrm>
          <a:prstGeom prst="rect">
            <a:avLst/>
          </a:prstGeom>
          <a:noFill/>
          <a:ln>
            <a:noFill/>
          </a:ln>
        </p:spPr>
        <p:txBody>
          <a:bodyPr anchorCtr="0" anchor="t" bIns="45700" lIns="91425" spcFirstLastPara="1" rIns="91425" wrap="square" tIns="45700">
            <a:noAutofit/>
          </a:bodyPr>
          <a:lstStyle/>
          <a:p>
            <a:pPr indent="-569913" lvl="0" marL="569913" marR="0" rtl="0" algn="l">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Use the EDGE method.</a:t>
            </a:r>
            <a:endParaRPr/>
          </a:p>
          <a:p>
            <a:pPr indent="-569913" lvl="0" marL="569913" marR="0" rtl="0" algn="l">
              <a:spcBef>
                <a:spcPts val="0"/>
              </a:spcBef>
              <a:spcAft>
                <a:spcPts val="0"/>
              </a:spcAft>
              <a:buClr>
                <a:schemeClr val="dk1"/>
              </a:buClr>
              <a:buSzPts val="4000"/>
              <a:buFont typeface="Arial"/>
              <a:buNone/>
            </a:pPr>
            <a:r>
              <a:t/>
            </a:r>
            <a:endParaRPr sz="4000">
              <a:solidFill>
                <a:schemeClr val="dk1"/>
              </a:solidFill>
              <a:latin typeface="Arial"/>
              <a:ea typeface="Arial"/>
              <a:cs typeface="Arial"/>
              <a:sym typeface="Arial"/>
            </a:endParaRPr>
          </a:p>
          <a:p>
            <a:pPr indent="-569913" lvl="0" marL="569913" marR="0" rtl="0" algn="l">
              <a:spcBef>
                <a:spcPts val="0"/>
              </a:spcBef>
              <a:spcAft>
                <a:spcPts val="0"/>
              </a:spcAft>
              <a:buClr>
                <a:srgbClr val="0000A2"/>
              </a:buClr>
              <a:buSzPts val="4000"/>
              <a:buFont typeface="Arial"/>
              <a:buChar char="•"/>
            </a:pPr>
            <a:r>
              <a:rPr b="1" lang="en-US" sz="4000">
                <a:solidFill>
                  <a:srgbClr val="0000A2"/>
                </a:solidFill>
                <a:latin typeface="Arial"/>
                <a:ea typeface="Arial"/>
                <a:cs typeface="Arial"/>
                <a:sym typeface="Arial"/>
              </a:rPr>
              <a:t>E</a:t>
            </a:r>
            <a:r>
              <a:rPr lang="en-US" sz="3400">
                <a:solidFill>
                  <a:schemeClr val="dk1"/>
                </a:solidFill>
                <a:latin typeface="Arial"/>
                <a:ea typeface="Arial"/>
                <a:cs typeface="Arial"/>
                <a:sym typeface="Arial"/>
              </a:rPr>
              <a:t>xplain</a:t>
            </a:r>
            <a:endParaRPr/>
          </a:p>
          <a:p>
            <a:pPr indent="-569913" lvl="0" marL="569913" marR="0" rtl="0" algn="l">
              <a:spcBef>
                <a:spcPts val="0"/>
              </a:spcBef>
              <a:spcAft>
                <a:spcPts val="0"/>
              </a:spcAft>
              <a:buClr>
                <a:srgbClr val="0000A2"/>
              </a:buClr>
              <a:buSzPts val="4000"/>
              <a:buFont typeface="Arial"/>
              <a:buChar char="•"/>
            </a:pPr>
            <a:r>
              <a:rPr b="1" lang="en-US" sz="4000">
                <a:solidFill>
                  <a:srgbClr val="0000A2"/>
                </a:solidFill>
                <a:latin typeface="Arial"/>
                <a:ea typeface="Arial"/>
                <a:cs typeface="Arial"/>
                <a:sym typeface="Arial"/>
              </a:rPr>
              <a:t>D</a:t>
            </a:r>
            <a:r>
              <a:rPr lang="en-US" sz="3400">
                <a:solidFill>
                  <a:schemeClr val="dk1"/>
                </a:solidFill>
                <a:latin typeface="Arial"/>
                <a:ea typeface="Arial"/>
                <a:cs typeface="Arial"/>
                <a:sym typeface="Arial"/>
              </a:rPr>
              <a:t>emonstrate</a:t>
            </a:r>
            <a:endParaRPr/>
          </a:p>
          <a:p>
            <a:pPr indent="-569913" lvl="0" marL="569913" marR="0" rtl="0" algn="l">
              <a:spcBef>
                <a:spcPts val="0"/>
              </a:spcBef>
              <a:spcAft>
                <a:spcPts val="0"/>
              </a:spcAft>
              <a:buClr>
                <a:srgbClr val="0000A2"/>
              </a:buClr>
              <a:buSzPts val="4000"/>
              <a:buFont typeface="Arial"/>
              <a:buChar char="•"/>
            </a:pPr>
            <a:r>
              <a:rPr b="1" lang="en-US" sz="4000">
                <a:solidFill>
                  <a:srgbClr val="0000A2"/>
                </a:solidFill>
                <a:latin typeface="Arial"/>
                <a:ea typeface="Arial"/>
                <a:cs typeface="Arial"/>
                <a:sym typeface="Arial"/>
              </a:rPr>
              <a:t>G</a:t>
            </a:r>
            <a:r>
              <a:rPr lang="en-US" sz="3400">
                <a:solidFill>
                  <a:schemeClr val="dk1"/>
                </a:solidFill>
                <a:latin typeface="Arial"/>
                <a:ea typeface="Arial"/>
                <a:cs typeface="Arial"/>
                <a:sym typeface="Arial"/>
              </a:rPr>
              <a:t>uide</a:t>
            </a:r>
            <a:endParaRPr/>
          </a:p>
          <a:p>
            <a:pPr indent="-569913" lvl="0" marL="569913" marR="0" rtl="0" algn="l">
              <a:spcBef>
                <a:spcPts val="0"/>
              </a:spcBef>
              <a:spcAft>
                <a:spcPts val="0"/>
              </a:spcAft>
              <a:buClr>
                <a:srgbClr val="0000A2"/>
              </a:buClr>
              <a:buSzPts val="4000"/>
              <a:buFont typeface="Arial"/>
              <a:buChar char="•"/>
            </a:pPr>
            <a:r>
              <a:rPr b="1" lang="en-US" sz="4000">
                <a:solidFill>
                  <a:srgbClr val="0000A2"/>
                </a:solidFill>
                <a:latin typeface="Arial"/>
                <a:ea typeface="Arial"/>
                <a:cs typeface="Arial"/>
                <a:sym typeface="Arial"/>
              </a:rPr>
              <a:t>E</a:t>
            </a:r>
            <a:r>
              <a:rPr lang="en-US" sz="3400">
                <a:solidFill>
                  <a:schemeClr val="dk1"/>
                </a:solidFill>
                <a:latin typeface="Arial"/>
                <a:ea typeface="Arial"/>
                <a:cs typeface="Arial"/>
                <a:sym typeface="Arial"/>
              </a:rPr>
              <a:t>nable</a:t>
            </a:r>
            <a:endParaRPr/>
          </a:p>
        </p:txBody>
      </p:sp>
      <p:pic>
        <p:nvPicPr>
          <p:cNvPr descr="F:\Merit Badges\Artwork for presentation\2012 Scuba Instructor Photo Replace Coaching Slide# 13.jpg" id="352" name="Google Shape;352;p33"/>
          <p:cNvPicPr preferRelativeResize="0"/>
          <p:nvPr/>
        </p:nvPicPr>
        <p:blipFill rotWithShape="1">
          <a:blip r:embed="rId3">
            <a:alphaModFix/>
          </a:blip>
          <a:srcRect b="13683" l="15985" r="0" t="6842"/>
          <a:stretch/>
        </p:blipFill>
        <p:spPr>
          <a:xfrm>
            <a:off x="3892550" y="2459038"/>
            <a:ext cx="4876800" cy="3065462"/>
          </a:xfrm>
          <a:prstGeom prst="rect">
            <a:avLst/>
          </a:prstGeom>
          <a:noFill/>
          <a:ln>
            <a:noFill/>
          </a:ln>
        </p:spPr>
      </p:pic>
      <p:sp>
        <p:nvSpPr>
          <p:cNvPr id="353" name="Google Shape;353;p33"/>
          <p:cNvSpPr txBox="1"/>
          <p:nvPr/>
        </p:nvSpPr>
        <p:spPr>
          <a:xfrm>
            <a:off x="0" y="508000"/>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Tips for Counseling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7"/>
          <p:cNvSpPr txBox="1"/>
          <p:nvPr>
            <p:ph idx="4294967295" type="title"/>
          </p:nvPr>
        </p:nvSpPr>
        <p:spPr>
          <a:xfrm>
            <a:off x="0" y="876300"/>
            <a:ext cx="9144000" cy="1181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Arial"/>
                <a:ea typeface="Arial"/>
                <a:cs typeface="Arial"/>
                <a:sym typeface="Arial"/>
              </a:rPr>
              <a:t>Boy Scouts of America</a:t>
            </a:r>
            <a:br>
              <a:rPr lang="en-US" sz="4000">
                <a:latin typeface="Arial"/>
                <a:ea typeface="Arial"/>
                <a:cs typeface="Arial"/>
                <a:sym typeface="Arial"/>
              </a:rPr>
            </a:br>
            <a:r>
              <a:rPr lang="en-US" sz="4000">
                <a:latin typeface="Arial"/>
                <a:ea typeface="Arial"/>
                <a:cs typeface="Arial"/>
                <a:sym typeface="Arial"/>
              </a:rPr>
              <a:t>Mission Statement</a:t>
            </a:r>
            <a:endParaRPr/>
          </a:p>
        </p:txBody>
      </p:sp>
      <p:sp>
        <p:nvSpPr>
          <p:cNvPr id="49" name="Google Shape;49;p7"/>
          <p:cNvSpPr txBox="1"/>
          <p:nvPr>
            <p:ph idx="4294967295" type="body"/>
          </p:nvPr>
        </p:nvSpPr>
        <p:spPr>
          <a:xfrm>
            <a:off x="723900" y="2667000"/>
            <a:ext cx="7696200" cy="2551113"/>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3100"/>
              <a:buFont typeface="Arial"/>
              <a:buNone/>
            </a:pPr>
            <a:r>
              <a:rPr lang="en-US" sz="3100">
                <a:latin typeface="Arial"/>
                <a:ea typeface="Arial"/>
                <a:cs typeface="Arial"/>
                <a:sym typeface="Arial"/>
              </a:rPr>
              <a:t>The mission of the Boy Scouts of America is to prepare young people to make ethical and moral choices over their lifetimes by instilling in them the values of the Scout Oath and Scout Law.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4"/>
          <p:cNvSpPr txBox="1"/>
          <p:nvPr/>
        </p:nvSpPr>
        <p:spPr>
          <a:xfrm>
            <a:off x="0" y="511175"/>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Group Instruction</a:t>
            </a:r>
            <a:endParaRPr/>
          </a:p>
        </p:txBody>
      </p:sp>
      <p:sp>
        <p:nvSpPr>
          <p:cNvPr id="360" name="Google Shape;360;p34"/>
          <p:cNvSpPr txBox="1"/>
          <p:nvPr/>
        </p:nvSpPr>
        <p:spPr>
          <a:xfrm>
            <a:off x="374650" y="1295400"/>
            <a:ext cx="4648200" cy="3124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chemeClr val="dk1"/>
                </a:solidFill>
                <a:latin typeface="Arial"/>
                <a:ea typeface="Arial"/>
                <a:cs typeface="Arial"/>
                <a:sym typeface="Arial"/>
              </a:rPr>
              <a:t>Benefits</a:t>
            </a:r>
            <a:endParaRPr/>
          </a:p>
          <a:p>
            <a:pPr indent="-457200" lvl="0" marL="457200" marR="0" rtl="0" algn="l">
              <a:spcBef>
                <a:spcPts val="600"/>
              </a:spcBef>
              <a:spcAft>
                <a:spcPts val="0"/>
              </a:spcAft>
              <a:buClr>
                <a:schemeClr val="dk1"/>
              </a:buClr>
              <a:buSzPts val="2600"/>
              <a:buFont typeface="Arial"/>
              <a:buChar char="•"/>
            </a:pPr>
            <a:r>
              <a:rPr lang="en-US" sz="2600">
                <a:solidFill>
                  <a:schemeClr val="dk1"/>
                </a:solidFill>
                <a:latin typeface="Arial"/>
                <a:ea typeface="Arial"/>
                <a:cs typeface="Arial"/>
                <a:sym typeface="Arial"/>
              </a:rPr>
              <a:t>Guest experts</a:t>
            </a:r>
            <a:endParaRPr/>
          </a:p>
          <a:p>
            <a:pPr indent="-457200" lvl="0" marL="457200" marR="0" rtl="0" algn="l">
              <a:spcBef>
                <a:spcPts val="600"/>
              </a:spcBef>
              <a:spcAft>
                <a:spcPts val="0"/>
              </a:spcAft>
              <a:buClr>
                <a:schemeClr val="dk1"/>
              </a:buClr>
              <a:buSzPts val="2600"/>
              <a:buFont typeface="Arial"/>
              <a:buChar char="•"/>
            </a:pPr>
            <a:r>
              <a:rPr lang="en-US" sz="2600">
                <a:solidFill>
                  <a:schemeClr val="dk1"/>
                </a:solidFill>
                <a:latin typeface="Arial"/>
                <a:ea typeface="Arial"/>
                <a:cs typeface="Arial"/>
                <a:sym typeface="Arial"/>
              </a:rPr>
              <a:t>Interactive learning</a:t>
            </a:r>
            <a:endParaRPr/>
          </a:p>
          <a:p>
            <a:pPr indent="-457200" lvl="0" marL="457200" marR="0" rtl="0" algn="l">
              <a:spcBef>
                <a:spcPts val="600"/>
              </a:spcBef>
              <a:spcAft>
                <a:spcPts val="0"/>
              </a:spcAft>
              <a:buClr>
                <a:srgbClr val="000000"/>
              </a:buClr>
              <a:buSzPts val="2600"/>
              <a:buFont typeface="Arial"/>
              <a:buChar char="•"/>
            </a:pPr>
            <a:r>
              <a:rPr lang="en-US" sz="2600">
                <a:solidFill>
                  <a:srgbClr val="000000"/>
                </a:solidFill>
                <a:latin typeface="Arial"/>
                <a:ea typeface="Arial"/>
                <a:cs typeface="Arial"/>
                <a:sym typeface="Arial"/>
              </a:rPr>
              <a:t>Slide shows, skits, demonstrations, </a:t>
            </a:r>
            <a:br>
              <a:rPr lang="en-US" sz="2600">
                <a:solidFill>
                  <a:srgbClr val="000000"/>
                </a:solidFill>
                <a:latin typeface="Arial"/>
                <a:ea typeface="Arial"/>
                <a:cs typeface="Arial"/>
                <a:sym typeface="Arial"/>
              </a:rPr>
            </a:br>
            <a:r>
              <a:rPr lang="en-US" sz="2600">
                <a:solidFill>
                  <a:srgbClr val="000000"/>
                </a:solidFill>
                <a:latin typeface="Arial"/>
                <a:ea typeface="Arial"/>
                <a:cs typeface="Arial"/>
                <a:sym typeface="Arial"/>
              </a:rPr>
              <a:t>and other dynamic approaches</a:t>
            </a:r>
            <a:endParaRPr/>
          </a:p>
        </p:txBody>
      </p:sp>
      <p:sp>
        <p:nvSpPr>
          <p:cNvPr id="361" name="Google Shape;361;p34"/>
          <p:cNvSpPr/>
          <p:nvPr/>
        </p:nvSpPr>
        <p:spPr>
          <a:xfrm>
            <a:off x="2079625" y="762000"/>
            <a:ext cx="298450" cy="10461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 </a:t>
            </a:r>
            <a:endParaRPr sz="3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3000"/>
              <a:buFont typeface="Arial"/>
              <a:buNone/>
            </a:pPr>
            <a:r>
              <a:rPr lang="en-US" sz="3000">
                <a:solidFill>
                  <a:schemeClr val="dk1"/>
                </a:solidFill>
                <a:latin typeface="Arial"/>
                <a:ea typeface="Arial"/>
                <a:cs typeface="Arial"/>
                <a:sym typeface="Arial"/>
              </a:rPr>
              <a:t> </a:t>
            </a:r>
            <a:endParaRPr/>
          </a:p>
        </p:txBody>
      </p:sp>
      <p:sp>
        <p:nvSpPr>
          <p:cNvPr id="362" name="Google Shape;362;p34"/>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7.0.3.2</a:t>
            </a:r>
            <a:endParaRPr/>
          </a:p>
        </p:txBody>
      </p:sp>
      <p:pic>
        <p:nvPicPr>
          <p:cNvPr id="363" name="Google Shape;363;p34"/>
          <p:cNvPicPr preferRelativeResize="0"/>
          <p:nvPr/>
        </p:nvPicPr>
        <p:blipFill rotWithShape="1">
          <a:blip r:embed="rId3">
            <a:alphaModFix/>
          </a:blip>
          <a:srcRect b="0" l="0" r="0" t="0"/>
          <a:stretch/>
        </p:blipFill>
        <p:spPr>
          <a:xfrm>
            <a:off x="3937000" y="1495425"/>
            <a:ext cx="4610100" cy="3260725"/>
          </a:xfrm>
          <a:prstGeom prst="rect">
            <a:avLst/>
          </a:prstGeom>
          <a:noFill/>
          <a:ln>
            <a:noFill/>
          </a:ln>
        </p:spPr>
      </p:pic>
      <p:sp>
        <p:nvSpPr>
          <p:cNvPr id="364" name="Google Shape;364;p34"/>
          <p:cNvSpPr/>
          <p:nvPr/>
        </p:nvSpPr>
        <p:spPr>
          <a:xfrm>
            <a:off x="374650" y="4479925"/>
            <a:ext cx="7543800" cy="13700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600"/>
              <a:buFont typeface="Arial"/>
              <a:buNone/>
            </a:pPr>
            <a:r>
              <a:rPr b="1" lang="en-US" sz="2600">
                <a:solidFill>
                  <a:srgbClr val="000000"/>
                </a:solidFill>
                <a:latin typeface="Arial"/>
                <a:ea typeface="Arial"/>
                <a:cs typeface="Arial"/>
                <a:sym typeface="Arial"/>
              </a:rPr>
              <a:t>The Challenge</a:t>
            </a:r>
            <a:endParaRPr/>
          </a:p>
          <a:p>
            <a:pPr indent="0" lvl="0" marL="0" marR="0" rtl="0" algn="l">
              <a:spcBef>
                <a:spcPts val="600"/>
              </a:spcBef>
              <a:spcAft>
                <a:spcPts val="0"/>
              </a:spcAft>
              <a:buClr>
                <a:srgbClr val="000000"/>
              </a:buClr>
              <a:buSzPts val="2600"/>
              <a:buFont typeface="Arial"/>
              <a:buNone/>
            </a:pPr>
            <a:r>
              <a:rPr i="1" lang="en-US" sz="2600">
                <a:solidFill>
                  <a:srgbClr val="000000"/>
                </a:solidFill>
                <a:latin typeface="Arial"/>
                <a:ea typeface="Arial"/>
                <a:cs typeface="Arial"/>
                <a:sym typeface="Arial"/>
              </a:rPr>
              <a:t>Every</a:t>
            </a:r>
            <a:r>
              <a:rPr lang="en-US" sz="2600">
                <a:solidFill>
                  <a:srgbClr val="000000"/>
                </a:solidFill>
                <a:latin typeface="Arial"/>
                <a:ea typeface="Arial"/>
                <a:cs typeface="Arial"/>
                <a:sym typeface="Arial"/>
              </a:rPr>
              <a:t> Scout must actually and personally fulfill every requirement as written.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5"/>
          <p:cNvSpPr txBox="1"/>
          <p:nvPr/>
        </p:nvSpPr>
        <p:spPr>
          <a:xfrm>
            <a:off x="666750" y="1209675"/>
            <a:ext cx="7810500" cy="45862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Ensuring Quality</a:t>
            </a:r>
            <a:endParaRPr/>
          </a:p>
          <a:p>
            <a:pPr indent="-457200" lvl="0" marL="457200" marR="0" rtl="0" algn="l">
              <a:spcBef>
                <a:spcPts val="1200"/>
              </a:spcBef>
              <a:spcAft>
                <a:spcPts val="0"/>
              </a:spcAft>
              <a:buClr>
                <a:schemeClr val="dk1"/>
              </a:buClr>
              <a:buSzPts val="2800"/>
              <a:buFont typeface="Arial"/>
              <a:buChar char="•"/>
            </a:pPr>
            <a:r>
              <a:rPr lang="en-US" sz="2800">
                <a:solidFill>
                  <a:schemeClr val="dk1"/>
                </a:solidFill>
                <a:latin typeface="Arial"/>
                <a:ea typeface="Arial"/>
                <a:cs typeface="Arial"/>
                <a:sym typeface="Arial"/>
              </a:rPr>
              <a:t>Limit group instruction to cases where the benefits are compelling.</a:t>
            </a:r>
            <a:endParaRPr/>
          </a:p>
          <a:p>
            <a:pPr indent="-457200" lvl="0" marL="457200" marR="0" rtl="0" algn="l">
              <a:spcBef>
                <a:spcPts val="1200"/>
              </a:spcBef>
              <a:spcAft>
                <a:spcPts val="0"/>
              </a:spcAft>
              <a:buClr>
                <a:schemeClr val="dk1"/>
              </a:buClr>
              <a:buSzPts val="2800"/>
              <a:buFont typeface="Arial"/>
              <a:buChar char="•"/>
            </a:pPr>
            <a:r>
              <a:rPr lang="en-US" sz="2800">
                <a:solidFill>
                  <a:schemeClr val="dk1"/>
                </a:solidFill>
                <a:latin typeface="Arial"/>
                <a:ea typeface="Arial"/>
                <a:cs typeface="Arial"/>
                <a:sym typeface="Arial"/>
              </a:rPr>
              <a:t>See that all counselors are registered</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and approved.</a:t>
            </a:r>
            <a:endParaRPr/>
          </a:p>
          <a:p>
            <a:pPr indent="-457200" lvl="0" marL="457200" marR="0" rtl="0" algn="l">
              <a:spcBef>
                <a:spcPts val="1200"/>
              </a:spcBef>
              <a:spcAft>
                <a:spcPts val="0"/>
              </a:spcAft>
              <a:buClr>
                <a:schemeClr val="dk1"/>
              </a:buClr>
              <a:buSzPts val="2800"/>
              <a:buFont typeface="Arial"/>
              <a:buChar char="•"/>
            </a:pPr>
            <a:r>
              <a:rPr lang="en-US" sz="2800">
                <a:solidFill>
                  <a:schemeClr val="dk1"/>
                </a:solidFill>
                <a:latin typeface="Arial"/>
                <a:ea typeface="Arial"/>
                <a:cs typeface="Arial"/>
                <a:sym typeface="Arial"/>
              </a:rPr>
              <a:t>Establish processes where counselors confirm prerequisites have been completed.</a:t>
            </a:r>
            <a:endParaRPr/>
          </a:p>
          <a:p>
            <a:pPr indent="-457200" lvl="0" marL="457200" marR="0" rtl="0" algn="l">
              <a:spcBef>
                <a:spcPts val="1200"/>
              </a:spcBef>
              <a:spcAft>
                <a:spcPts val="0"/>
              </a:spcAft>
              <a:buClr>
                <a:schemeClr val="dk1"/>
              </a:buClr>
              <a:buSzPts val="2800"/>
              <a:buFont typeface="Arial"/>
              <a:buChar char="•"/>
            </a:pPr>
            <a:r>
              <a:rPr lang="en-US" sz="2800">
                <a:solidFill>
                  <a:schemeClr val="dk1"/>
                </a:solidFill>
                <a:latin typeface="Arial"/>
                <a:ea typeface="Arial"/>
                <a:cs typeface="Arial"/>
                <a:sym typeface="Arial"/>
              </a:rPr>
              <a:t>Report any issues to the council advancement committee.</a:t>
            </a:r>
            <a:endParaRPr/>
          </a:p>
        </p:txBody>
      </p:sp>
      <p:sp>
        <p:nvSpPr>
          <p:cNvPr id="371" name="Google Shape;371;p35"/>
          <p:cNvSpPr/>
          <p:nvPr/>
        </p:nvSpPr>
        <p:spPr>
          <a:xfrm>
            <a:off x="127000" y="5956300"/>
            <a:ext cx="30226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rPr i="1" lang="en-US" sz="1400">
                <a:solidFill>
                  <a:srgbClr val="000000"/>
                </a:solidFill>
                <a:latin typeface="Arial"/>
                <a:ea typeface="Arial"/>
                <a:cs typeface="Arial"/>
                <a:sym typeface="Arial"/>
              </a:rPr>
              <a:t>Guide to Advancement </a:t>
            </a:r>
            <a:r>
              <a:rPr lang="en-US" sz="1400">
                <a:solidFill>
                  <a:srgbClr val="000000"/>
                </a:solidFill>
                <a:latin typeface="Arial"/>
                <a:ea typeface="Arial"/>
                <a:cs typeface="Arial"/>
                <a:sym typeface="Arial"/>
              </a:rPr>
              <a:t>topic</a:t>
            </a:r>
            <a:r>
              <a:rPr i="1" lang="en-US" sz="1400">
                <a:solidFill>
                  <a:srgbClr val="000000"/>
                </a:solidFill>
                <a:latin typeface="Arial"/>
                <a:ea typeface="Arial"/>
                <a:cs typeface="Arial"/>
                <a:sym typeface="Arial"/>
              </a:rPr>
              <a:t> </a:t>
            </a:r>
            <a:r>
              <a:rPr lang="en-US" sz="1400">
                <a:solidFill>
                  <a:srgbClr val="000000"/>
                </a:solidFill>
                <a:latin typeface="Arial"/>
                <a:ea typeface="Arial"/>
                <a:cs typeface="Arial"/>
                <a:sym typeface="Arial"/>
              </a:rPr>
              <a:t>7.0.3.2</a:t>
            </a:r>
            <a:endParaRPr/>
          </a:p>
        </p:txBody>
      </p:sp>
      <p:sp>
        <p:nvSpPr>
          <p:cNvPr id="372" name="Google Shape;372;p35"/>
          <p:cNvSpPr txBox="1"/>
          <p:nvPr/>
        </p:nvSpPr>
        <p:spPr>
          <a:xfrm>
            <a:off x="0" y="511175"/>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Group Instruction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6"/>
          <p:cNvSpPr txBox="1"/>
          <p:nvPr/>
        </p:nvSpPr>
        <p:spPr>
          <a:xfrm>
            <a:off x="781050" y="838200"/>
            <a:ext cx="4019550"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dk1"/>
                </a:solidFill>
                <a:latin typeface="Arial"/>
                <a:ea typeface="Arial"/>
                <a:cs typeface="Arial"/>
                <a:sym typeface="Arial"/>
              </a:rPr>
              <a:t>Camp Settings</a:t>
            </a:r>
            <a:endParaRPr/>
          </a:p>
        </p:txBody>
      </p:sp>
      <p:sp>
        <p:nvSpPr>
          <p:cNvPr id="379" name="Google Shape;379;p36"/>
          <p:cNvSpPr txBox="1"/>
          <p:nvPr/>
        </p:nvSpPr>
        <p:spPr>
          <a:xfrm>
            <a:off x="381000" y="1962150"/>
            <a:ext cx="7848600" cy="3754438"/>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Arial"/>
                <a:ea typeface="Arial"/>
                <a:cs typeface="Arial"/>
                <a:sym typeface="Arial"/>
              </a:rPr>
              <a:t>No exemption from merit</a:t>
            </a:r>
            <a:br>
              <a:rPr lang="en-US" sz="2600">
                <a:solidFill>
                  <a:schemeClr val="dk1"/>
                </a:solidFill>
                <a:latin typeface="Arial"/>
                <a:ea typeface="Arial"/>
                <a:cs typeface="Arial"/>
                <a:sym typeface="Arial"/>
              </a:rPr>
            </a:br>
            <a:r>
              <a:rPr lang="en-US" sz="2600">
                <a:solidFill>
                  <a:schemeClr val="dk1"/>
                </a:solidFill>
                <a:latin typeface="Arial"/>
                <a:ea typeface="Arial"/>
                <a:cs typeface="Arial"/>
                <a:sym typeface="Arial"/>
              </a:rPr>
              <a:t>badge counselor qualifications.</a:t>
            </a:r>
            <a:endParaRPr/>
          </a:p>
          <a:p>
            <a:pPr indent="-457200" lvl="0" marL="457200" marR="0" rtl="0" algn="l">
              <a:spcBef>
                <a:spcPts val="1800"/>
              </a:spcBef>
              <a:spcAft>
                <a:spcPts val="0"/>
              </a:spcAft>
              <a:buClr>
                <a:schemeClr val="dk1"/>
              </a:buClr>
              <a:buSzPts val="2600"/>
              <a:buFont typeface="Arial"/>
              <a:buChar char="•"/>
            </a:pPr>
            <a:r>
              <a:rPr lang="en-US" sz="2600">
                <a:solidFill>
                  <a:schemeClr val="dk1"/>
                </a:solidFill>
                <a:latin typeface="Arial"/>
                <a:ea typeface="Arial"/>
                <a:cs typeface="Arial"/>
                <a:sym typeface="Arial"/>
              </a:rPr>
              <a:t>Staff members under 18 </a:t>
            </a:r>
            <a:br>
              <a:rPr lang="en-US" sz="2600">
                <a:solidFill>
                  <a:schemeClr val="dk1"/>
                </a:solidFill>
                <a:latin typeface="Arial"/>
                <a:ea typeface="Arial"/>
                <a:cs typeface="Arial"/>
                <a:sym typeface="Arial"/>
              </a:rPr>
            </a:br>
            <a:r>
              <a:rPr lang="en-US" sz="2600">
                <a:solidFill>
                  <a:schemeClr val="dk1"/>
                </a:solidFill>
                <a:latin typeface="Arial"/>
                <a:ea typeface="Arial"/>
                <a:cs typeface="Arial"/>
                <a:sym typeface="Arial"/>
              </a:rPr>
              <a:t>may assist, but must work</a:t>
            </a:r>
            <a:br>
              <a:rPr lang="en-US" sz="2600">
                <a:solidFill>
                  <a:schemeClr val="dk1"/>
                </a:solidFill>
                <a:latin typeface="Arial"/>
                <a:ea typeface="Arial"/>
                <a:cs typeface="Arial"/>
                <a:sym typeface="Arial"/>
              </a:rPr>
            </a:br>
            <a:r>
              <a:rPr lang="en-US" sz="2600">
                <a:solidFill>
                  <a:schemeClr val="dk1"/>
                </a:solidFill>
                <a:latin typeface="Arial"/>
                <a:ea typeface="Arial"/>
                <a:cs typeface="Arial"/>
                <a:sym typeface="Arial"/>
              </a:rPr>
              <a:t>with qualified counselors.</a:t>
            </a:r>
            <a:endParaRPr/>
          </a:p>
          <a:p>
            <a:pPr indent="-457200" lvl="0" marL="457200" marR="0" rtl="0" algn="l">
              <a:spcBef>
                <a:spcPts val="1800"/>
              </a:spcBef>
              <a:spcAft>
                <a:spcPts val="0"/>
              </a:spcAft>
              <a:buClr>
                <a:schemeClr val="dk1"/>
              </a:buClr>
              <a:buSzPts val="2600"/>
              <a:buFont typeface="Arial"/>
              <a:buChar char="•"/>
            </a:pPr>
            <a:r>
              <a:rPr lang="en-US" sz="2600">
                <a:solidFill>
                  <a:schemeClr val="dk1"/>
                </a:solidFill>
                <a:latin typeface="Arial"/>
                <a:ea typeface="Arial"/>
                <a:cs typeface="Arial"/>
                <a:sym typeface="Arial"/>
              </a:rPr>
              <a:t>Instruction must be done in accordance with the “group instruction” procedures found in the</a:t>
            </a:r>
            <a:br>
              <a:rPr lang="en-US" sz="2600">
                <a:solidFill>
                  <a:schemeClr val="dk1"/>
                </a:solidFill>
                <a:latin typeface="Arial"/>
                <a:ea typeface="Arial"/>
                <a:cs typeface="Arial"/>
                <a:sym typeface="Arial"/>
              </a:rPr>
            </a:br>
            <a:r>
              <a:rPr i="1" lang="en-US" sz="2600">
                <a:solidFill>
                  <a:schemeClr val="dk1"/>
                </a:solidFill>
                <a:latin typeface="Arial"/>
                <a:ea typeface="Arial"/>
                <a:cs typeface="Arial"/>
                <a:sym typeface="Arial"/>
              </a:rPr>
              <a:t>Guide to Advancement</a:t>
            </a:r>
            <a:r>
              <a:rPr lang="en-US" sz="2600">
                <a:solidFill>
                  <a:schemeClr val="dk1"/>
                </a:solidFill>
                <a:latin typeface="Arial"/>
                <a:ea typeface="Arial"/>
                <a:cs typeface="Arial"/>
                <a:sym typeface="Arial"/>
              </a:rPr>
              <a:t>.</a:t>
            </a:r>
            <a:endParaRPr sz="2600">
              <a:solidFill>
                <a:schemeClr val="dk1"/>
              </a:solidFill>
              <a:latin typeface="Arial"/>
              <a:ea typeface="Arial"/>
              <a:cs typeface="Arial"/>
              <a:sym typeface="Arial"/>
            </a:endParaRPr>
          </a:p>
        </p:txBody>
      </p:sp>
      <p:sp>
        <p:nvSpPr>
          <p:cNvPr id="380" name="Google Shape;380;p36"/>
          <p:cNvSpPr/>
          <p:nvPr/>
        </p:nvSpPr>
        <p:spPr>
          <a:xfrm>
            <a:off x="127000" y="5956300"/>
            <a:ext cx="405765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rPr i="1" lang="en-US" sz="1400">
                <a:solidFill>
                  <a:srgbClr val="000000"/>
                </a:solidFill>
                <a:latin typeface="Arial"/>
                <a:ea typeface="Arial"/>
                <a:cs typeface="Arial"/>
                <a:sym typeface="Arial"/>
              </a:rPr>
              <a:t>Guide to Advancement </a:t>
            </a:r>
            <a:r>
              <a:rPr lang="en-US" sz="1400">
                <a:solidFill>
                  <a:srgbClr val="000000"/>
                </a:solidFill>
                <a:latin typeface="Arial"/>
                <a:ea typeface="Arial"/>
                <a:cs typeface="Arial"/>
                <a:sym typeface="Arial"/>
              </a:rPr>
              <a:t>topics</a:t>
            </a:r>
            <a:r>
              <a:rPr i="1" lang="en-US" sz="1400">
                <a:solidFill>
                  <a:srgbClr val="000000"/>
                </a:solidFill>
                <a:latin typeface="Arial"/>
                <a:ea typeface="Arial"/>
                <a:cs typeface="Arial"/>
                <a:sym typeface="Arial"/>
              </a:rPr>
              <a:t> 5.0.1.3 and </a:t>
            </a:r>
            <a:r>
              <a:rPr lang="en-US" sz="1400">
                <a:solidFill>
                  <a:srgbClr val="000000"/>
                </a:solidFill>
                <a:latin typeface="Arial"/>
                <a:ea typeface="Arial"/>
                <a:cs typeface="Arial"/>
                <a:sym typeface="Arial"/>
              </a:rPr>
              <a:t>7.0.3.2</a:t>
            </a:r>
            <a:endParaRPr/>
          </a:p>
        </p:txBody>
      </p:sp>
      <p:pic>
        <p:nvPicPr>
          <p:cNvPr id="381" name="Google Shape;381;p36"/>
          <p:cNvPicPr preferRelativeResize="0"/>
          <p:nvPr/>
        </p:nvPicPr>
        <p:blipFill rotWithShape="1">
          <a:blip r:embed="rId3">
            <a:alphaModFix/>
          </a:blip>
          <a:srcRect b="11101" l="0" r="0" t="3081"/>
          <a:stretch/>
        </p:blipFill>
        <p:spPr>
          <a:xfrm>
            <a:off x="5638800" y="533400"/>
            <a:ext cx="2895600" cy="374173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7"/>
          <p:cNvSpPr txBox="1"/>
          <p:nvPr/>
        </p:nvSpPr>
        <p:spPr>
          <a:xfrm>
            <a:off x="385763" y="1474788"/>
            <a:ext cx="8382000" cy="410845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Merit badge fairs may provide an overview or introduction to multiple badges.</a:t>
            </a:r>
            <a:endParaRPr/>
          </a:p>
          <a:p>
            <a:pPr indent="-457200" lvl="0" marL="457200" marR="0" rtl="0" algn="l">
              <a:spcBef>
                <a:spcPts val="1800"/>
              </a:spcBef>
              <a:spcAft>
                <a:spcPts val="0"/>
              </a:spcAft>
              <a:buClr>
                <a:schemeClr val="dk1"/>
              </a:buClr>
              <a:buSzPts val="2400"/>
              <a:buFont typeface="Arial"/>
              <a:buChar char="•"/>
            </a:pPr>
            <a:r>
              <a:rPr lang="en-US" sz="2400">
                <a:solidFill>
                  <a:schemeClr val="dk1"/>
                </a:solidFill>
                <a:latin typeface="Arial"/>
                <a:ea typeface="Arial"/>
                <a:cs typeface="Arial"/>
                <a:sym typeface="Arial"/>
              </a:rPr>
              <a:t>It should be rare that Scouts begin and finish badges at one- or two-day events.</a:t>
            </a:r>
            <a:endParaRPr/>
          </a:p>
          <a:p>
            <a:pPr indent="-457200" lvl="0" marL="457200" marR="0" rtl="0" algn="l">
              <a:spcBef>
                <a:spcPts val="1800"/>
              </a:spcBef>
              <a:spcAft>
                <a:spcPts val="0"/>
              </a:spcAft>
              <a:buClr>
                <a:schemeClr val="dk1"/>
              </a:buClr>
              <a:buSzPts val="2400"/>
              <a:buFont typeface="Arial"/>
              <a:buChar char="•"/>
            </a:pPr>
            <a:r>
              <a:rPr lang="en-US" sz="2400">
                <a:solidFill>
                  <a:schemeClr val="dk1"/>
                </a:solidFill>
                <a:latin typeface="Arial"/>
                <a:ea typeface="Arial"/>
                <a:cs typeface="Arial"/>
                <a:sym typeface="Arial"/>
              </a:rPr>
              <a:t>Prerequisites should</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be made known early.</a:t>
            </a:r>
            <a:endParaRPr/>
          </a:p>
          <a:p>
            <a:pPr indent="-457200" lvl="0" marL="457200" marR="0" rtl="0" algn="l">
              <a:spcBef>
                <a:spcPts val="1800"/>
              </a:spcBef>
              <a:spcAft>
                <a:spcPts val="0"/>
              </a:spcAft>
              <a:buClr>
                <a:schemeClr val="dk1"/>
              </a:buClr>
              <a:buSzPts val="2400"/>
              <a:buFont typeface="Arial"/>
              <a:buChar char="•"/>
            </a:pPr>
            <a:r>
              <a:rPr lang="en-US" sz="2400">
                <a:solidFill>
                  <a:schemeClr val="dk1"/>
                </a:solidFill>
                <a:latin typeface="Arial"/>
                <a:ea typeface="Arial"/>
                <a:cs typeface="Arial"/>
                <a:sym typeface="Arial"/>
              </a:rPr>
              <a:t>Scouts must actually</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and personally fulfill</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all requirements.</a:t>
            </a:r>
            <a:endParaRPr/>
          </a:p>
        </p:txBody>
      </p:sp>
      <p:pic>
        <p:nvPicPr>
          <p:cNvPr id="388" name="Google Shape;388;p37"/>
          <p:cNvPicPr preferRelativeResize="0"/>
          <p:nvPr/>
        </p:nvPicPr>
        <p:blipFill rotWithShape="1">
          <a:blip r:embed="rId3">
            <a:alphaModFix/>
          </a:blip>
          <a:srcRect b="4000" l="4578" r="4291" t="3499"/>
          <a:stretch/>
        </p:blipFill>
        <p:spPr>
          <a:xfrm>
            <a:off x="4343400" y="3124200"/>
            <a:ext cx="4267200" cy="2884488"/>
          </a:xfrm>
          <a:prstGeom prst="rect">
            <a:avLst/>
          </a:prstGeom>
          <a:noFill/>
          <a:ln>
            <a:noFill/>
          </a:ln>
        </p:spPr>
      </p:pic>
      <p:sp>
        <p:nvSpPr>
          <p:cNvPr id="389" name="Google Shape;389;p37"/>
          <p:cNvSpPr/>
          <p:nvPr/>
        </p:nvSpPr>
        <p:spPr>
          <a:xfrm>
            <a:off x="127000" y="5956300"/>
            <a:ext cx="30226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rPr i="1" lang="en-US" sz="1400">
                <a:solidFill>
                  <a:srgbClr val="000000"/>
                </a:solidFill>
                <a:latin typeface="Arial"/>
                <a:ea typeface="Arial"/>
                <a:cs typeface="Arial"/>
                <a:sym typeface="Arial"/>
              </a:rPr>
              <a:t>Guide to Advancement </a:t>
            </a:r>
            <a:r>
              <a:rPr lang="en-US" sz="1400">
                <a:solidFill>
                  <a:srgbClr val="000000"/>
                </a:solidFill>
                <a:latin typeface="Arial"/>
                <a:ea typeface="Arial"/>
                <a:cs typeface="Arial"/>
                <a:sym typeface="Arial"/>
              </a:rPr>
              <a:t>topic</a:t>
            </a:r>
            <a:r>
              <a:rPr i="1" lang="en-US" sz="1400">
                <a:solidFill>
                  <a:srgbClr val="000000"/>
                </a:solidFill>
                <a:latin typeface="Arial"/>
                <a:ea typeface="Arial"/>
                <a:cs typeface="Arial"/>
                <a:sym typeface="Arial"/>
              </a:rPr>
              <a:t> </a:t>
            </a:r>
            <a:r>
              <a:rPr lang="en-US" sz="1400">
                <a:solidFill>
                  <a:srgbClr val="000000"/>
                </a:solidFill>
                <a:latin typeface="Arial"/>
                <a:ea typeface="Arial"/>
                <a:cs typeface="Arial"/>
                <a:sym typeface="Arial"/>
              </a:rPr>
              <a:t>7.0.3.2</a:t>
            </a:r>
            <a:endParaRPr/>
          </a:p>
        </p:txBody>
      </p:sp>
      <p:sp>
        <p:nvSpPr>
          <p:cNvPr id="390" name="Google Shape;390;p37"/>
          <p:cNvSpPr txBox="1"/>
          <p:nvPr/>
        </p:nvSpPr>
        <p:spPr>
          <a:xfrm>
            <a:off x="0" y="511175"/>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 Events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8"/>
          <p:cNvSpPr txBox="1"/>
          <p:nvPr/>
        </p:nvSpPr>
        <p:spPr>
          <a:xfrm>
            <a:off x="0" y="511175"/>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 Events</a:t>
            </a:r>
            <a:endParaRPr/>
          </a:p>
        </p:txBody>
      </p:sp>
      <p:sp>
        <p:nvSpPr>
          <p:cNvPr id="397" name="Google Shape;397;p38"/>
          <p:cNvSpPr txBox="1"/>
          <p:nvPr/>
        </p:nvSpPr>
        <p:spPr>
          <a:xfrm>
            <a:off x="381000" y="1560513"/>
            <a:ext cx="8388350" cy="3986212"/>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Arial"/>
                <a:ea typeface="Arial"/>
                <a:cs typeface="Arial"/>
                <a:sym typeface="Arial"/>
              </a:rPr>
              <a:t>Only minimal fees should be charged for events.</a:t>
            </a:r>
            <a:endParaRPr/>
          </a:p>
          <a:p>
            <a:pPr indent="-457200" lvl="0" marL="457200" marR="0" rtl="0" algn="l">
              <a:spcBef>
                <a:spcPts val="1800"/>
              </a:spcBef>
              <a:spcAft>
                <a:spcPts val="0"/>
              </a:spcAft>
              <a:buClr>
                <a:schemeClr val="dk1"/>
              </a:buClr>
              <a:buSzPts val="2600"/>
              <a:buFont typeface="Arial"/>
              <a:buChar char="•"/>
            </a:pPr>
            <a:r>
              <a:rPr lang="en-US" sz="2600">
                <a:solidFill>
                  <a:schemeClr val="dk1"/>
                </a:solidFill>
                <a:latin typeface="Arial"/>
                <a:ea typeface="Arial"/>
                <a:cs typeface="Arial"/>
                <a:sym typeface="Arial"/>
              </a:rPr>
              <a:t>Events staged as fundraisers are discouraged.</a:t>
            </a:r>
            <a:endParaRPr/>
          </a:p>
          <a:p>
            <a:pPr indent="-457200" lvl="0" marL="457200" marR="0" rtl="0" algn="l">
              <a:spcBef>
                <a:spcPts val="1800"/>
              </a:spcBef>
              <a:spcAft>
                <a:spcPts val="0"/>
              </a:spcAft>
              <a:buClr>
                <a:schemeClr val="dk1"/>
              </a:buClr>
              <a:buSzPts val="2600"/>
              <a:buFont typeface="Arial"/>
              <a:buChar char="•"/>
            </a:pPr>
            <a:r>
              <a:rPr lang="en-US" sz="2600">
                <a:solidFill>
                  <a:schemeClr val="dk1"/>
                </a:solidFill>
                <a:latin typeface="Arial"/>
                <a:ea typeface="Arial"/>
                <a:cs typeface="Arial"/>
                <a:sym typeface="Arial"/>
              </a:rPr>
              <a:t>Non-Scouting organizations or businesses are not allowed to use protected BSA trade names, images, logos, or artwork without national BSA permission.</a:t>
            </a:r>
            <a:endParaRPr/>
          </a:p>
          <a:p>
            <a:pPr indent="-457200" lvl="0" marL="457200" marR="0" rtl="0" algn="l">
              <a:spcBef>
                <a:spcPts val="1800"/>
              </a:spcBef>
              <a:spcAft>
                <a:spcPts val="0"/>
              </a:spcAft>
              <a:buClr>
                <a:schemeClr val="dk1"/>
              </a:buClr>
              <a:buSzPts val="2600"/>
              <a:buFont typeface="Arial"/>
              <a:buChar char="•"/>
            </a:pPr>
            <a:r>
              <a:rPr lang="en-US" sz="2600">
                <a:solidFill>
                  <a:schemeClr val="dk1"/>
                </a:solidFill>
                <a:latin typeface="Arial"/>
                <a:ea typeface="Arial"/>
                <a:cs typeface="Arial"/>
                <a:sym typeface="Arial"/>
              </a:rPr>
              <a:t>Non-Scouting organizations must have local council approval to present classes that are for the sole purpose of earning merit badges.</a:t>
            </a:r>
            <a:endParaRPr/>
          </a:p>
        </p:txBody>
      </p:sp>
      <p:sp>
        <p:nvSpPr>
          <p:cNvPr id="398" name="Google Shape;398;p38"/>
          <p:cNvSpPr/>
          <p:nvPr/>
        </p:nvSpPr>
        <p:spPr>
          <a:xfrm>
            <a:off x="127000" y="5956300"/>
            <a:ext cx="4067175"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rPr i="1" lang="en-US" sz="1400">
                <a:solidFill>
                  <a:srgbClr val="000000"/>
                </a:solidFill>
                <a:latin typeface="Arial"/>
                <a:ea typeface="Arial"/>
                <a:cs typeface="Arial"/>
                <a:sym typeface="Arial"/>
              </a:rPr>
              <a:t>Guide to Advancement </a:t>
            </a:r>
            <a:r>
              <a:rPr lang="en-US" sz="1400">
                <a:solidFill>
                  <a:srgbClr val="000000"/>
                </a:solidFill>
                <a:latin typeface="Arial"/>
                <a:ea typeface="Arial"/>
                <a:cs typeface="Arial"/>
                <a:sym typeface="Arial"/>
              </a:rPr>
              <a:t>topic</a:t>
            </a:r>
            <a:r>
              <a:rPr i="1" lang="en-US" sz="1400">
                <a:solidFill>
                  <a:srgbClr val="000000"/>
                </a:solidFill>
                <a:latin typeface="Arial"/>
                <a:ea typeface="Arial"/>
                <a:cs typeface="Arial"/>
                <a:sym typeface="Arial"/>
              </a:rPr>
              <a:t> </a:t>
            </a:r>
            <a:r>
              <a:rPr lang="en-US" sz="1400">
                <a:solidFill>
                  <a:srgbClr val="000000"/>
                </a:solidFill>
                <a:latin typeface="Arial"/>
                <a:ea typeface="Arial"/>
                <a:cs typeface="Arial"/>
                <a:sym typeface="Arial"/>
              </a:rPr>
              <a:t>7.0.4.9 and 7.0.4.10</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9"/>
          <p:cNvSpPr txBox="1"/>
          <p:nvPr/>
        </p:nvSpPr>
        <p:spPr>
          <a:xfrm>
            <a:off x="0" y="512763"/>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Worksheets and Learning Aids</a:t>
            </a:r>
            <a:endParaRPr/>
          </a:p>
        </p:txBody>
      </p:sp>
      <p:sp>
        <p:nvSpPr>
          <p:cNvPr id="405" name="Google Shape;405;p39"/>
          <p:cNvSpPr txBox="1"/>
          <p:nvPr/>
        </p:nvSpPr>
        <p:spPr>
          <a:xfrm>
            <a:off x="385763" y="1535113"/>
            <a:ext cx="8610600" cy="4308475"/>
          </a:xfrm>
          <a:prstGeom prst="rect">
            <a:avLst/>
          </a:prstGeom>
          <a:noFill/>
          <a:ln>
            <a:noFill/>
          </a:ln>
        </p:spPr>
        <p:txBody>
          <a:bodyPr anchorCtr="0" anchor="t" bIns="45700" lIns="91425" spcFirstLastPara="1" rIns="91425" wrap="square" tIns="45700">
            <a:noAutofit/>
          </a:bodyPr>
          <a:lstStyle/>
          <a:p>
            <a:pPr indent="-365125" lvl="0" marL="365125" marR="0" rtl="0" algn="l">
              <a:spcBef>
                <a:spcPts val="0"/>
              </a:spcBef>
              <a:spcAft>
                <a:spcPts val="0"/>
              </a:spcAft>
              <a:buClr>
                <a:schemeClr val="dk1"/>
              </a:buClr>
              <a:buSzPts val="2600"/>
              <a:buFont typeface="Arial"/>
              <a:buChar char="•"/>
            </a:pPr>
            <a:r>
              <a:rPr lang="en-US" sz="2600">
                <a:solidFill>
                  <a:schemeClr val="dk1"/>
                </a:solidFill>
                <a:latin typeface="Arial"/>
                <a:ea typeface="Arial"/>
                <a:cs typeface="Arial"/>
                <a:sym typeface="Arial"/>
              </a:rPr>
              <a:t>Merit badge “worksheets” from the Web or other sources are unofficial, but may aid in learning.</a:t>
            </a:r>
            <a:endParaRPr/>
          </a:p>
          <a:p>
            <a:pPr indent="-365125" lvl="0" marL="365125" marR="0" rtl="0" algn="l">
              <a:spcBef>
                <a:spcPts val="1200"/>
              </a:spcBef>
              <a:spcAft>
                <a:spcPts val="0"/>
              </a:spcAft>
              <a:buClr>
                <a:schemeClr val="dk1"/>
              </a:buClr>
              <a:buSzPts val="2600"/>
              <a:buFont typeface="Arial"/>
              <a:buChar char="•"/>
            </a:pPr>
            <a:r>
              <a:rPr lang="en-US" sz="2600">
                <a:solidFill>
                  <a:schemeClr val="dk1"/>
                </a:solidFill>
                <a:latin typeface="Arial"/>
                <a:ea typeface="Arial"/>
                <a:cs typeface="Arial"/>
                <a:sym typeface="Arial"/>
              </a:rPr>
              <a:t>These tools must relate to current BSA requirements, which still must be fulfilled as written.</a:t>
            </a:r>
            <a:endParaRPr/>
          </a:p>
          <a:p>
            <a:pPr indent="-365125" lvl="0" marL="365125" marR="0" rtl="0" algn="l">
              <a:spcBef>
                <a:spcPts val="1200"/>
              </a:spcBef>
              <a:spcAft>
                <a:spcPts val="0"/>
              </a:spcAft>
              <a:buClr>
                <a:schemeClr val="dk1"/>
              </a:buClr>
              <a:buSzPts val="2600"/>
              <a:buFont typeface="Arial"/>
              <a:buChar char="•"/>
            </a:pPr>
            <a:r>
              <a:rPr lang="en-US" sz="2600">
                <a:solidFill>
                  <a:schemeClr val="dk1"/>
                </a:solidFill>
                <a:latin typeface="Arial"/>
                <a:ea typeface="Arial"/>
                <a:cs typeface="Arial"/>
                <a:sym typeface="Arial"/>
              </a:rPr>
              <a:t>Worksheets may be used to meet “in writing” requirements.</a:t>
            </a:r>
            <a:endParaRPr/>
          </a:p>
          <a:p>
            <a:pPr indent="-365125" lvl="0" marL="365125" marR="0" rtl="0" algn="l">
              <a:spcBef>
                <a:spcPts val="1200"/>
              </a:spcBef>
              <a:spcAft>
                <a:spcPts val="0"/>
              </a:spcAft>
              <a:buClr>
                <a:schemeClr val="dk1"/>
              </a:buClr>
              <a:buSzPts val="2600"/>
              <a:buFont typeface="Arial"/>
              <a:buChar char="•"/>
            </a:pPr>
            <a:r>
              <a:rPr lang="en-US" sz="2600">
                <a:solidFill>
                  <a:schemeClr val="dk1"/>
                </a:solidFill>
                <a:latin typeface="Arial"/>
                <a:ea typeface="Arial"/>
                <a:cs typeface="Arial"/>
                <a:sym typeface="Arial"/>
              </a:rPr>
              <a:t>Worksheets are not a substitute for “telling,” “showing,” or “demonstrating,” etc.</a:t>
            </a:r>
            <a:endParaRPr/>
          </a:p>
          <a:p>
            <a:pPr indent="-365125" lvl="0" marL="365125" marR="0" rtl="0" algn="l">
              <a:spcBef>
                <a:spcPts val="1200"/>
              </a:spcBef>
              <a:spcAft>
                <a:spcPts val="0"/>
              </a:spcAft>
              <a:buClr>
                <a:schemeClr val="dk1"/>
              </a:buClr>
              <a:buSzPts val="2600"/>
              <a:buFont typeface="Arial"/>
              <a:buChar char="•"/>
            </a:pPr>
            <a:r>
              <a:rPr lang="en-US" sz="2600">
                <a:solidFill>
                  <a:schemeClr val="dk1"/>
                </a:solidFill>
                <a:latin typeface="Arial"/>
                <a:ea typeface="Arial"/>
                <a:cs typeface="Arial"/>
                <a:sym typeface="Arial"/>
              </a:rPr>
              <a:t>Scouts must not be required to use them.</a:t>
            </a:r>
            <a:endParaRPr/>
          </a:p>
        </p:txBody>
      </p:sp>
      <p:sp>
        <p:nvSpPr>
          <p:cNvPr id="406" name="Google Shape;406;p39"/>
          <p:cNvSpPr/>
          <p:nvPr/>
        </p:nvSpPr>
        <p:spPr>
          <a:xfrm>
            <a:off x="127000" y="5956300"/>
            <a:ext cx="30226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rPr i="1" lang="en-US" sz="1400">
                <a:solidFill>
                  <a:srgbClr val="000000"/>
                </a:solidFill>
                <a:latin typeface="Arial"/>
                <a:ea typeface="Arial"/>
                <a:cs typeface="Arial"/>
                <a:sym typeface="Arial"/>
              </a:rPr>
              <a:t>Guide to Advancement </a:t>
            </a:r>
            <a:r>
              <a:rPr lang="en-US" sz="1400">
                <a:solidFill>
                  <a:srgbClr val="000000"/>
                </a:solidFill>
                <a:latin typeface="Arial"/>
                <a:ea typeface="Arial"/>
                <a:cs typeface="Arial"/>
                <a:sym typeface="Arial"/>
              </a:rPr>
              <a:t>topic</a:t>
            </a:r>
            <a:r>
              <a:rPr i="1" lang="en-US" sz="1400">
                <a:solidFill>
                  <a:srgbClr val="000000"/>
                </a:solidFill>
                <a:latin typeface="Arial"/>
                <a:ea typeface="Arial"/>
                <a:cs typeface="Arial"/>
                <a:sym typeface="Arial"/>
              </a:rPr>
              <a:t> </a:t>
            </a:r>
            <a:r>
              <a:rPr lang="en-US" sz="1400">
                <a:solidFill>
                  <a:srgbClr val="000000"/>
                </a:solidFill>
                <a:latin typeface="Arial"/>
                <a:ea typeface="Arial"/>
                <a:cs typeface="Arial"/>
                <a:sym typeface="Arial"/>
              </a:rPr>
              <a:t>7.0.4.8</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0"/>
          <p:cNvSpPr txBox="1"/>
          <p:nvPr/>
        </p:nvSpPr>
        <p:spPr>
          <a:xfrm>
            <a:off x="0" y="531813"/>
            <a:ext cx="9144000" cy="6778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800"/>
              <a:buFont typeface="Arial"/>
              <a:buNone/>
            </a:pPr>
            <a:r>
              <a:rPr b="1" lang="en-US" sz="3800">
                <a:solidFill>
                  <a:schemeClr val="dk1"/>
                </a:solidFill>
                <a:latin typeface="Arial"/>
                <a:ea typeface="Arial"/>
                <a:cs typeface="Arial"/>
                <a:sym typeface="Arial"/>
              </a:rPr>
              <a:t>Completing the “Partial” Blue Card</a:t>
            </a:r>
            <a:endParaRPr b="1" sz="3800">
              <a:solidFill>
                <a:schemeClr val="dk1"/>
              </a:solidFill>
              <a:latin typeface="Arial"/>
              <a:ea typeface="Arial"/>
              <a:cs typeface="Arial"/>
              <a:sym typeface="Arial"/>
            </a:endParaRPr>
          </a:p>
        </p:txBody>
      </p:sp>
      <p:sp>
        <p:nvSpPr>
          <p:cNvPr id="413" name="Google Shape;413;p40"/>
          <p:cNvSpPr txBox="1"/>
          <p:nvPr/>
        </p:nvSpPr>
        <p:spPr>
          <a:xfrm>
            <a:off x="685800" y="1447800"/>
            <a:ext cx="7772400" cy="4386263"/>
          </a:xfrm>
          <a:prstGeom prst="rect">
            <a:avLst/>
          </a:prstGeom>
          <a:noFill/>
          <a:ln>
            <a:noFill/>
          </a:ln>
        </p:spPr>
        <p:txBody>
          <a:bodyPr anchorCtr="0" anchor="t" bIns="45700" lIns="91425" spcFirstLastPara="1" rIns="91425" wrap="square" tIns="45700">
            <a:noAutofit/>
          </a:bodyPr>
          <a:lstStyle/>
          <a:p>
            <a:pPr indent="-365125" lvl="1" marL="365125" marR="0" rtl="0" algn="l">
              <a:spcBef>
                <a:spcPts val="0"/>
              </a:spcBef>
              <a:spcAft>
                <a:spcPts val="0"/>
              </a:spcAft>
              <a:buClr>
                <a:schemeClr val="dk1"/>
              </a:buClr>
              <a:buSzPts val="2600"/>
              <a:buFont typeface="Courier New"/>
              <a:buChar char="•"/>
            </a:pPr>
            <a:r>
              <a:rPr b="0" i="0" lang="en-US" sz="2600" u="none" cap="none" strike="noStrike">
                <a:solidFill>
                  <a:schemeClr val="dk1"/>
                </a:solidFill>
                <a:latin typeface="Arial"/>
                <a:ea typeface="Arial"/>
                <a:cs typeface="Arial"/>
                <a:sym typeface="Arial"/>
              </a:rPr>
              <a:t>The merit badge counselor records and initials the front of the card in the middle section as each requirement is completed.</a:t>
            </a:r>
            <a:endParaRPr/>
          </a:p>
          <a:p>
            <a:pPr indent="-365125" lvl="1" marL="365125" marR="0" rtl="0" algn="l">
              <a:spcBef>
                <a:spcPts val="1800"/>
              </a:spcBef>
              <a:spcAft>
                <a:spcPts val="0"/>
              </a:spcAft>
              <a:buClr>
                <a:schemeClr val="dk1"/>
              </a:buClr>
              <a:buSzPts val="2600"/>
              <a:buFont typeface="Courier New"/>
              <a:buChar char="•"/>
            </a:pPr>
            <a:r>
              <a:rPr b="0" i="0" lang="en-US" sz="2600" u="none" cap="none" strike="noStrike">
                <a:solidFill>
                  <a:schemeClr val="dk1"/>
                </a:solidFill>
                <a:latin typeface="Arial"/>
                <a:ea typeface="Arial"/>
                <a:cs typeface="Arial"/>
                <a:sym typeface="Arial"/>
              </a:rPr>
              <a:t>The back of the card is not signed in either place until </a:t>
            </a:r>
            <a:r>
              <a:rPr b="1" i="1" lang="en-US" sz="2600" u="none" cap="none" strike="noStrike">
                <a:solidFill>
                  <a:schemeClr val="dk1"/>
                </a:solidFill>
                <a:latin typeface="Arial"/>
                <a:ea typeface="Arial"/>
                <a:cs typeface="Arial"/>
                <a:sym typeface="Arial"/>
              </a:rPr>
              <a:t>all</a:t>
            </a:r>
            <a:r>
              <a:rPr b="0" i="0" lang="en-US" sz="2600" u="none" cap="none" strike="noStrike">
                <a:solidFill>
                  <a:schemeClr val="dk1"/>
                </a:solidFill>
                <a:latin typeface="Arial"/>
                <a:ea typeface="Arial"/>
                <a:cs typeface="Arial"/>
                <a:sym typeface="Arial"/>
              </a:rPr>
              <a:t> requirements are fulfilled.</a:t>
            </a:r>
            <a:endParaRPr/>
          </a:p>
          <a:p>
            <a:pPr indent="-365125" lvl="1" marL="365125" marR="0" rtl="0" algn="l">
              <a:spcBef>
                <a:spcPts val="1800"/>
              </a:spcBef>
              <a:spcAft>
                <a:spcPts val="0"/>
              </a:spcAft>
              <a:buClr>
                <a:schemeClr val="dk1"/>
              </a:buClr>
              <a:buSzPts val="2600"/>
              <a:buFont typeface="Courier New"/>
              <a:buChar char="•"/>
            </a:pPr>
            <a:r>
              <a:rPr b="0" i="0" lang="en-US" sz="2600" u="none" cap="none" strike="noStrike">
                <a:solidFill>
                  <a:schemeClr val="dk1"/>
                </a:solidFill>
                <a:latin typeface="Arial"/>
                <a:ea typeface="Arial"/>
                <a:cs typeface="Arial"/>
                <a:sym typeface="Arial"/>
              </a:rPr>
              <a:t>Partials </a:t>
            </a:r>
            <a:r>
              <a:rPr b="0" i="0" lang="en-US" sz="2600" u="sng" cap="none" strike="noStrike">
                <a:solidFill>
                  <a:schemeClr val="dk1"/>
                </a:solidFill>
                <a:latin typeface="Arial"/>
                <a:ea typeface="Arial"/>
                <a:cs typeface="Arial"/>
                <a:sym typeface="Arial"/>
              </a:rPr>
              <a:t>do not expire </a:t>
            </a:r>
            <a:r>
              <a:rPr b="0" i="0" lang="en-US" sz="2600" u="none" cap="none" strike="noStrike">
                <a:solidFill>
                  <a:schemeClr val="dk1"/>
                </a:solidFill>
                <a:latin typeface="Arial"/>
                <a:ea typeface="Arial"/>
                <a:cs typeface="Arial"/>
                <a:sym typeface="Arial"/>
              </a:rPr>
              <a:t>as long as the Scout is a registered youth member.</a:t>
            </a:r>
            <a:endParaRPr/>
          </a:p>
          <a:p>
            <a:pPr indent="-365125" lvl="1" marL="365125" marR="0" rtl="0" algn="l">
              <a:spcBef>
                <a:spcPts val="1800"/>
              </a:spcBef>
              <a:spcAft>
                <a:spcPts val="0"/>
              </a:spcAft>
              <a:buClr>
                <a:schemeClr val="dk1"/>
              </a:buClr>
              <a:buSzPts val="2600"/>
              <a:buFont typeface="Courier New"/>
              <a:buChar char="•"/>
            </a:pPr>
            <a:r>
              <a:rPr b="0" i="0" lang="en-US" sz="2600" u="none" cap="none" strike="noStrike">
                <a:solidFill>
                  <a:schemeClr val="dk1"/>
                </a:solidFill>
                <a:latin typeface="Arial"/>
                <a:ea typeface="Arial"/>
                <a:cs typeface="Arial"/>
                <a:sym typeface="Arial"/>
              </a:rPr>
              <a:t>Accepting a “partial” is at the follow-up counselor’s discretion.</a:t>
            </a:r>
            <a:endParaRPr b="0" i="0" sz="2600" u="none" cap="none" strike="noStrike">
              <a:solidFill>
                <a:schemeClr val="dk1"/>
              </a:solidFill>
              <a:latin typeface="Arial"/>
              <a:ea typeface="Arial"/>
              <a:cs typeface="Arial"/>
              <a:sym typeface="Arial"/>
            </a:endParaRPr>
          </a:p>
        </p:txBody>
      </p:sp>
      <p:sp>
        <p:nvSpPr>
          <p:cNvPr id="414" name="Google Shape;414;p40"/>
          <p:cNvSpPr/>
          <p:nvPr/>
        </p:nvSpPr>
        <p:spPr>
          <a:xfrm>
            <a:off x="127000" y="5956300"/>
            <a:ext cx="30226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rPr i="1" lang="en-US" sz="1400">
                <a:solidFill>
                  <a:srgbClr val="000000"/>
                </a:solidFill>
                <a:latin typeface="Arial"/>
                <a:ea typeface="Arial"/>
                <a:cs typeface="Arial"/>
                <a:sym typeface="Arial"/>
              </a:rPr>
              <a:t>Guide to Advancement </a:t>
            </a:r>
            <a:r>
              <a:rPr lang="en-US" sz="1400">
                <a:solidFill>
                  <a:srgbClr val="000000"/>
                </a:solidFill>
                <a:latin typeface="Arial"/>
                <a:ea typeface="Arial"/>
                <a:cs typeface="Arial"/>
                <a:sym typeface="Arial"/>
              </a:rPr>
              <a:t>topic</a:t>
            </a:r>
            <a:r>
              <a:rPr i="1" lang="en-US" sz="1400">
                <a:solidFill>
                  <a:srgbClr val="000000"/>
                </a:solidFill>
                <a:latin typeface="Arial"/>
                <a:ea typeface="Arial"/>
                <a:cs typeface="Arial"/>
                <a:sym typeface="Arial"/>
              </a:rPr>
              <a:t> </a:t>
            </a:r>
            <a:r>
              <a:rPr lang="en-US" sz="1400">
                <a:solidFill>
                  <a:srgbClr val="000000"/>
                </a:solidFill>
                <a:latin typeface="Arial"/>
                <a:ea typeface="Arial"/>
                <a:cs typeface="Arial"/>
                <a:sym typeface="Arial"/>
              </a:rPr>
              <a:t>7.0.3.3</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1"/>
          <p:cNvSpPr txBox="1"/>
          <p:nvPr/>
        </p:nvSpPr>
        <p:spPr>
          <a:xfrm>
            <a:off x="1020762" y="1232595"/>
            <a:ext cx="7102475" cy="353943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A Scout who has earned a merit badge from a registered and approved counselor by actually and personally fulfilling the requirements as written, will have met the purpose of the merit badge program and the contributions to the objectives of Scouting. The badge is theirs to keep and count.</a:t>
            </a:r>
            <a:endParaRPr/>
          </a:p>
        </p:txBody>
      </p:sp>
      <p:sp>
        <p:nvSpPr>
          <p:cNvPr id="421" name="Google Shape;421;p41"/>
          <p:cNvSpPr txBox="1"/>
          <p:nvPr/>
        </p:nvSpPr>
        <p:spPr>
          <a:xfrm>
            <a:off x="936625" y="723900"/>
            <a:ext cx="7272338" cy="593725"/>
          </a:xfrm>
          <a:prstGeom prst="rect">
            <a:avLst/>
          </a:prstGeom>
          <a:noFill/>
          <a:ln>
            <a:noFill/>
          </a:ln>
        </p:spPr>
        <p:txBody>
          <a:bodyPr anchorCtr="0" anchor="t" bIns="45700" lIns="91425" spcFirstLastPara="1" rIns="91425" wrap="square" tIns="45700">
            <a:noAutofit/>
          </a:bodyPr>
          <a:lstStyle/>
          <a:p>
            <a:pPr indent="0" lvl="0" marL="0" marR="0" rtl="0" algn="ctr">
              <a:lnSpc>
                <a:spcPct val="95000"/>
              </a:lnSpc>
              <a:spcBef>
                <a:spcPts val="0"/>
              </a:spcBef>
              <a:spcAft>
                <a:spcPts val="0"/>
              </a:spcAft>
              <a:buClr>
                <a:srgbClr val="1B8618"/>
              </a:buClr>
              <a:buSzPts val="3400"/>
              <a:buFont typeface="Arial"/>
              <a:buNone/>
            </a:pPr>
            <a:r>
              <a:rPr b="1" i="1" lang="en-US" sz="3400">
                <a:solidFill>
                  <a:srgbClr val="1B8618"/>
                </a:solidFill>
                <a:latin typeface="Arial"/>
                <a:ea typeface="Arial"/>
                <a:cs typeface="Arial"/>
                <a:sym typeface="Arial"/>
              </a:rPr>
              <a:t>Once It’s Earned, It’s Earned</a:t>
            </a:r>
            <a:endParaRPr/>
          </a:p>
        </p:txBody>
      </p:sp>
      <p:sp>
        <p:nvSpPr>
          <p:cNvPr id="422" name="Google Shape;422;p41"/>
          <p:cNvSpPr/>
          <p:nvPr/>
        </p:nvSpPr>
        <p:spPr>
          <a:xfrm>
            <a:off x="576263" y="600075"/>
            <a:ext cx="7991475" cy="4083050"/>
          </a:xfrm>
          <a:prstGeom prst="roundRect">
            <a:avLst>
              <a:gd fmla="val 9496" name="adj"/>
            </a:avLst>
          </a:prstGeom>
          <a:noFill/>
          <a:ln cap="flat" cmpd="sng" w="76200">
            <a:solidFill>
              <a:srgbClr val="1B86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423" name="Google Shape;423;p41"/>
          <p:cNvSpPr/>
          <p:nvPr/>
        </p:nvSpPr>
        <p:spPr>
          <a:xfrm>
            <a:off x="127000" y="5956300"/>
            <a:ext cx="30226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rPr i="1" lang="en-US" sz="1400">
                <a:solidFill>
                  <a:srgbClr val="000000"/>
                </a:solidFill>
                <a:latin typeface="Arial"/>
                <a:ea typeface="Arial"/>
                <a:cs typeface="Arial"/>
                <a:sym typeface="Arial"/>
              </a:rPr>
              <a:t>Guide to Advancement </a:t>
            </a:r>
            <a:r>
              <a:rPr lang="en-US" sz="1400">
                <a:solidFill>
                  <a:srgbClr val="000000"/>
                </a:solidFill>
                <a:latin typeface="Arial"/>
                <a:ea typeface="Arial"/>
                <a:cs typeface="Arial"/>
                <a:sym typeface="Arial"/>
              </a:rPr>
              <a:t>topic</a:t>
            </a:r>
            <a:r>
              <a:rPr i="1" lang="en-US" sz="1400">
                <a:solidFill>
                  <a:srgbClr val="000000"/>
                </a:solidFill>
                <a:latin typeface="Arial"/>
                <a:ea typeface="Arial"/>
                <a:cs typeface="Arial"/>
                <a:sym typeface="Arial"/>
              </a:rPr>
              <a:t> </a:t>
            </a:r>
            <a:r>
              <a:rPr lang="en-US" sz="1400">
                <a:solidFill>
                  <a:srgbClr val="000000"/>
                </a:solidFill>
                <a:latin typeface="Arial"/>
                <a:ea typeface="Arial"/>
                <a:cs typeface="Arial"/>
                <a:sym typeface="Arial"/>
              </a:rPr>
              <a:t>7.0.4.6</a:t>
            </a:r>
            <a:endParaRPr/>
          </a:p>
        </p:txBody>
      </p:sp>
      <p:pic>
        <p:nvPicPr>
          <p:cNvPr id="424" name="Google Shape;424;p41"/>
          <p:cNvPicPr preferRelativeResize="0"/>
          <p:nvPr/>
        </p:nvPicPr>
        <p:blipFill rotWithShape="1">
          <a:blip r:embed="rId3">
            <a:alphaModFix/>
          </a:blip>
          <a:srcRect b="0" l="0" r="0" t="0"/>
          <a:stretch/>
        </p:blipFill>
        <p:spPr>
          <a:xfrm>
            <a:off x="3065463" y="4772025"/>
            <a:ext cx="5486400" cy="147161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2"/>
          <p:cNvSpPr/>
          <p:nvPr/>
        </p:nvSpPr>
        <p:spPr>
          <a:xfrm>
            <a:off x="127000" y="5956300"/>
            <a:ext cx="387985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rPr i="1" lang="en-US" sz="1400">
                <a:solidFill>
                  <a:srgbClr val="000000"/>
                </a:solidFill>
                <a:latin typeface="Arial"/>
                <a:ea typeface="Arial"/>
                <a:cs typeface="Arial"/>
                <a:sym typeface="Arial"/>
              </a:rPr>
              <a:t>Guide to Advancement </a:t>
            </a:r>
            <a:r>
              <a:rPr lang="en-US" sz="1400">
                <a:solidFill>
                  <a:srgbClr val="000000"/>
                </a:solidFill>
                <a:latin typeface="Arial"/>
                <a:ea typeface="Arial"/>
                <a:cs typeface="Arial"/>
                <a:sym typeface="Arial"/>
              </a:rPr>
              <a:t>topics</a:t>
            </a:r>
            <a:r>
              <a:rPr i="1" lang="en-US" sz="1400">
                <a:solidFill>
                  <a:srgbClr val="000000"/>
                </a:solidFill>
                <a:latin typeface="Arial"/>
                <a:ea typeface="Arial"/>
                <a:cs typeface="Arial"/>
                <a:sym typeface="Arial"/>
              </a:rPr>
              <a:t> </a:t>
            </a:r>
            <a:r>
              <a:rPr lang="en-US" sz="1400">
                <a:solidFill>
                  <a:srgbClr val="000000"/>
                </a:solidFill>
                <a:latin typeface="Arial"/>
                <a:ea typeface="Arial"/>
                <a:cs typeface="Arial"/>
                <a:sym typeface="Arial"/>
              </a:rPr>
              <a:t>7.0.4.6 &amp; 7.0.4.7</a:t>
            </a:r>
            <a:endParaRPr/>
          </a:p>
        </p:txBody>
      </p:sp>
      <p:sp>
        <p:nvSpPr>
          <p:cNvPr id="431" name="Google Shape;431;p42"/>
          <p:cNvSpPr txBox="1"/>
          <p:nvPr/>
        </p:nvSpPr>
        <p:spPr>
          <a:xfrm>
            <a:off x="0" y="450850"/>
            <a:ext cx="9144000" cy="12620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3800"/>
              <a:buFont typeface="Arial"/>
              <a:buNone/>
            </a:pPr>
            <a:r>
              <a:rPr b="1" lang="en-US" sz="3800">
                <a:solidFill>
                  <a:srgbClr val="000000"/>
                </a:solidFill>
                <a:latin typeface="Arial"/>
                <a:ea typeface="Arial"/>
                <a:cs typeface="Arial"/>
                <a:sym typeface="Arial"/>
              </a:rPr>
              <a:t>A Second Counselor Review</a:t>
            </a:r>
            <a:br>
              <a:rPr b="1" lang="en-US" sz="3800">
                <a:solidFill>
                  <a:schemeClr val="dk1"/>
                </a:solidFill>
                <a:latin typeface="Arial"/>
                <a:ea typeface="Arial"/>
                <a:cs typeface="Arial"/>
                <a:sym typeface="Arial"/>
              </a:rPr>
            </a:br>
            <a:r>
              <a:rPr b="1" lang="en-US" sz="3800">
                <a:solidFill>
                  <a:srgbClr val="000000"/>
                </a:solidFill>
                <a:latin typeface="Arial"/>
                <a:ea typeface="Arial"/>
                <a:cs typeface="Arial"/>
                <a:sym typeface="Arial"/>
              </a:rPr>
              <a:t>May Be Warranted If…</a:t>
            </a:r>
            <a:endParaRPr/>
          </a:p>
        </p:txBody>
      </p:sp>
      <p:sp>
        <p:nvSpPr>
          <p:cNvPr id="432" name="Google Shape;432;p42"/>
          <p:cNvSpPr txBox="1"/>
          <p:nvPr/>
        </p:nvSpPr>
        <p:spPr>
          <a:xfrm>
            <a:off x="412750" y="1989138"/>
            <a:ext cx="8320088" cy="3667125"/>
          </a:xfrm>
          <a:prstGeom prst="rect">
            <a:avLst/>
          </a:prstGeom>
          <a:noFill/>
          <a:ln>
            <a:noFill/>
          </a:ln>
        </p:spPr>
        <p:txBody>
          <a:bodyPr anchorCtr="0" anchor="t" bIns="45700" lIns="91425" spcFirstLastPara="1" rIns="91425" wrap="square" tIns="45700">
            <a:noAutofit/>
          </a:bodyPr>
          <a:lstStyle/>
          <a:p>
            <a:pPr indent="-457200" lvl="1" marL="914400" marR="0" rtl="0" algn="l">
              <a:lnSpc>
                <a:spcPct val="95000"/>
              </a:lnSpc>
              <a:spcBef>
                <a:spcPts val="0"/>
              </a:spcBef>
              <a:spcAft>
                <a:spcPts val="0"/>
              </a:spcAft>
              <a:buClr>
                <a:schemeClr val="dk1"/>
              </a:buClr>
              <a:buSzPts val="2600"/>
              <a:buFont typeface="Courier New"/>
              <a:buChar char="•"/>
            </a:pPr>
            <a:r>
              <a:rPr b="0" i="0" lang="en-US" sz="2600" u="none" cap="none" strike="noStrike">
                <a:solidFill>
                  <a:schemeClr val="dk1"/>
                </a:solidFill>
                <a:latin typeface="Arial"/>
                <a:ea typeface="Arial"/>
                <a:cs typeface="Arial"/>
                <a:sym typeface="Arial"/>
              </a:rPr>
              <a:t>A Scout, to whom it has been made clear that only registered and approved counselors are to be used, chooses to ignore this mandated procedure.</a:t>
            </a:r>
            <a:endParaRPr/>
          </a:p>
          <a:p>
            <a:pPr indent="-457200" lvl="1" marL="914400" marR="0" rtl="0" algn="l">
              <a:lnSpc>
                <a:spcPct val="95000"/>
              </a:lnSpc>
              <a:spcBef>
                <a:spcPts val="1200"/>
              </a:spcBef>
              <a:spcAft>
                <a:spcPts val="0"/>
              </a:spcAft>
              <a:buClr>
                <a:schemeClr val="dk1"/>
              </a:buClr>
              <a:buSzPts val="2600"/>
              <a:buFont typeface="Courier New"/>
              <a:buChar char="•"/>
            </a:pPr>
            <a:r>
              <a:rPr b="0" i="0" lang="en-US" sz="2600" u="none" cap="none" strike="noStrike">
                <a:solidFill>
                  <a:schemeClr val="dk1"/>
                </a:solidFill>
                <a:latin typeface="Arial"/>
                <a:ea typeface="Arial"/>
                <a:cs typeface="Arial"/>
                <a:sym typeface="Arial"/>
              </a:rPr>
              <a:t>It becomes plainly evident that it could not have been possible for a Scout to actually and personally fulfill requirements as written. In this case a limited recourse is available, according to the details outlined in topic 7.0.4.7.</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3"/>
          <p:cNvSpPr txBox="1"/>
          <p:nvPr/>
        </p:nvSpPr>
        <p:spPr>
          <a:xfrm>
            <a:off x="685800" y="6308725"/>
            <a:ext cx="1600200"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200"/>
              <a:buFont typeface="Arial"/>
              <a:buNone/>
            </a:pPr>
            <a:r>
              <a:rPr i="1" lang="en-US" sz="1200">
                <a:solidFill>
                  <a:schemeClr val="lt1"/>
                </a:solidFill>
                <a:latin typeface="Arial"/>
                <a:ea typeface="Arial"/>
                <a:cs typeface="Arial"/>
                <a:sym typeface="Arial"/>
              </a:rPr>
              <a:t> </a:t>
            </a:r>
            <a:endParaRPr/>
          </a:p>
        </p:txBody>
      </p:sp>
      <p:sp>
        <p:nvSpPr>
          <p:cNvPr id="439" name="Google Shape;439;p43"/>
          <p:cNvSpPr/>
          <p:nvPr/>
        </p:nvSpPr>
        <p:spPr>
          <a:xfrm>
            <a:off x="458788" y="1271588"/>
            <a:ext cx="8077200" cy="5236305"/>
          </a:xfrm>
          <a:prstGeom prst="rect">
            <a:avLst/>
          </a:prstGeom>
          <a:noFill/>
          <a:ln>
            <a:noFill/>
          </a:ln>
        </p:spPr>
        <p:txBody>
          <a:bodyPr anchorCtr="0" anchor="t" bIns="45700" lIns="91425" spcFirstLastPara="1" rIns="91425" wrap="square" tIns="45700">
            <a:noAutofit/>
          </a:bodyPr>
          <a:lstStyle/>
          <a:p>
            <a:pPr indent="-457200" lvl="1" marL="457200" marR="0" rtl="0" algn="l">
              <a:lnSpc>
                <a:spcPct val="95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Arial"/>
                <a:ea typeface="Arial"/>
                <a:cs typeface="Arial"/>
                <a:sym typeface="Arial"/>
              </a:rPr>
              <a:t>At what age or rank may Scouts work on merit badges?</a:t>
            </a:r>
            <a:endParaRPr/>
          </a:p>
          <a:p>
            <a:pPr indent="-457200" lvl="1" marL="457200" marR="0" rtl="0" algn="l">
              <a:lnSpc>
                <a:spcPct val="95000"/>
              </a:lnSpc>
              <a:spcBef>
                <a:spcPts val="1000"/>
              </a:spcBef>
              <a:spcAft>
                <a:spcPts val="0"/>
              </a:spcAft>
              <a:buClr>
                <a:srgbClr val="0065B0"/>
              </a:buClr>
              <a:buSzPts val="2800"/>
              <a:buFont typeface="Courier New"/>
              <a:buNone/>
            </a:pPr>
            <a:r>
              <a:rPr b="0" i="0" lang="en-US" sz="2800" u="none" cap="none" strike="noStrike">
                <a:solidFill>
                  <a:srgbClr val="0065B0"/>
                </a:solidFill>
                <a:latin typeface="Arial"/>
                <a:ea typeface="Arial"/>
                <a:cs typeface="Arial"/>
                <a:sym typeface="Arial"/>
              </a:rPr>
              <a:t>	There is no limit if registered as a Scout.</a:t>
            </a:r>
            <a:endParaRPr/>
          </a:p>
          <a:p>
            <a:pPr indent="-457200" lvl="1" marL="457200" marR="0" rtl="0" algn="l">
              <a:lnSpc>
                <a:spcPct val="95000"/>
              </a:lnSpc>
              <a:spcBef>
                <a:spcPts val="1000"/>
              </a:spcBef>
              <a:spcAft>
                <a:spcPts val="0"/>
              </a:spcAft>
              <a:buClr>
                <a:schemeClr val="dk1"/>
              </a:buClr>
              <a:buSzPts val="2800"/>
              <a:buFont typeface="Calibri"/>
              <a:buAutoNum type="arabicPeriod" startAt="2"/>
            </a:pPr>
            <a:r>
              <a:rPr b="0" i="0" lang="en-US" sz="2800" u="none" cap="none" strike="noStrike">
                <a:solidFill>
                  <a:schemeClr val="dk1"/>
                </a:solidFill>
                <a:latin typeface="Arial"/>
                <a:ea typeface="Arial"/>
                <a:cs typeface="Arial"/>
                <a:sym typeface="Arial"/>
              </a:rPr>
              <a:t>What is the maximum number of merit badges a Scout may work on at the same time?</a:t>
            </a:r>
            <a:endParaRPr/>
          </a:p>
          <a:p>
            <a:pPr indent="-457200" lvl="1" marL="457200" marR="0" rtl="0" algn="l">
              <a:lnSpc>
                <a:spcPct val="95000"/>
              </a:lnSpc>
              <a:spcBef>
                <a:spcPts val="1000"/>
              </a:spcBef>
              <a:spcAft>
                <a:spcPts val="0"/>
              </a:spcAft>
              <a:buClr>
                <a:srgbClr val="0065B0"/>
              </a:buClr>
              <a:buSzPts val="2800"/>
              <a:buFont typeface="Courier New"/>
              <a:buNone/>
            </a:pPr>
            <a:r>
              <a:rPr b="0" i="0" lang="en-US" sz="2800" u="none" cap="none" strike="noStrike">
                <a:solidFill>
                  <a:srgbClr val="0065B0"/>
                </a:solidFill>
                <a:latin typeface="Arial"/>
                <a:ea typeface="Arial"/>
                <a:cs typeface="Arial"/>
                <a:sym typeface="Arial"/>
              </a:rPr>
              <a:t>	There is no limit.</a:t>
            </a:r>
            <a:endParaRPr/>
          </a:p>
          <a:p>
            <a:pPr indent="-457200" lvl="1" marL="457200" marR="0" rtl="0" algn="l">
              <a:lnSpc>
                <a:spcPct val="95000"/>
              </a:lnSpc>
              <a:spcBef>
                <a:spcPts val="1000"/>
              </a:spcBef>
              <a:spcAft>
                <a:spcPts val="0"/>
              </a:spcAft>
              <a:buClr>
                <a:schemeClr val="dk1"/>
              </a:buClr>
              <a:buSzPts val="2800"/>
              <a:buFont typeface="Calibri"/>
              <a:buAutoNum type="arabicPeriod" startAt="3"/>
            </a:pPr>
            <a:r>
              <a:rPr b="0" i="0" lang="en-US" sz="2800" u="none" cap="none" strike="noStrike">
                <a:solidFill>
                  <a:schemeClr val="dk1"/>
                </a:solidFill>
                <a:latin typeface="Arial"/>
                <a:ea typeface="Arial"/>
                <a:cs typeface="Arial"/>
                <a:sym typeface="Arial"/>
              </a:rPr>
              <a:t>Is a Scout allowed to begin work on a merit badge without their unit leader’s approval?</a:t>
            </a:r>
            <a:endParaRPr/>
          </a:p>
          <a:p>
            <a:pPr indent="-457200" lvl="1" marL="457200" marR="0" rtl="0" algn="l">
              <a:lnSpc>
                <a:spcPct val="95000"/>
              </a:lnSpc>
              <a:spcBef>
                <a:spcPts val="1000"/>
              </a:spcBef>
              <a:spcAft>
                <a:spcPts val="0"/>
              </a:spcAft>
              <a:buClr>
                <a:srgbClr val="0065B0"/>
              </a:buClr>
              <a:buSzPts val="2800"/>
              <a:buFont typeface="Courier New"/>
              <a:buNone/>
            </a:pPr>
            <a:r>
              <a:rPr b="0" i="0" lang="en-US" sz="2800" u="none" cap="none" strike="noStrike">
                <a:solidFill>
                  <a:srgbClr val="0065B0"/>
                </a:solidFill>
                <a:latin typeface="Arial"/>
                <a:ea typeface="Arial"/>
                <a:cs typeface="Arial"/>
                <a:sym typeface="Arial"/>
              </a:rPr>
              <a:t>	Yes. Approval is no longer required; a discussion is now held before contacting a counselor.</a:t>
            </a:r>
            <a:endParaRPr/>
          </a:p>
        </p:txBody>
      </p:sp>
      <p:sp>
        <p:nvSpPr>
          <p:cNvPr id="440" name="Google Shape;440;p43"/>
          <p:cNvSpPr txBox="1"/>
          <p:nvPr/>
        </p:nvSpPr>
        <p:spPr>
          <a:xfrm>
            <a:off x="0" y="420688"/>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 Myths – Review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8"/>
          <p:cNvSpPr txBox="1"/>
          <p:nvPr/>
        </p:nvSpPr>
        <p:spPr>
          <a:xfrm>
            <a:off x="76200" y="806450"/>
            <a:ext cx="8993188"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Objectives of the Scouting Program</a:t>
            </a:r>
            <a:endParaRPr/>
          </a:p>
        </p:txBody>
      </p:sp>
      <p:sp>
        <p:nvSpPr>
          <p:cNvPr id="56" name="Google Shape;56;p8"/>
          <p:cNvSpPr txBox="1"/>
          <p:nvPr/>
        </p:nvSpPr>
        <p:spPr>
          <a:xfrm>
            <a:off x="1922463" y="1847850"/>
            <a:ext cx="5565947" cy="2292935"/>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Character development</a:t>
            </a:r>
            <a:endParaRPr/>
          </a:p>
          <a:p>
            <a:pPr indent="-457200" lvl="0" marL="457200" marR="0" rtl="0" algn="l">
              <a:spcBef>
                <a:spcPts val="600"/>
              </a:spcBef>
              <a:spcAft>
                <a:spcPts val="0"/>
              </a:spcAft>
              <a:buClr>
                <a:schemeClr val="dk1"/>
              </a:buClr>
              <a:buSzPts val="3200"/>
              <a:buFont typeface="Arial"/>
              <a:buChar char="•"/>
            </a:pPr>
            <a:r>
              <a:rPr lang="en-US" sz="3200">
                <a:solidFill>
                  <a:schemeClr val="dk1"/>
                </a:solidFill>
                <a:latin typeface="Arial"/>
                <a:ea typeface="Arial"/>
                <a:cs typeface="Arial"/>
                <a:sym typeface="Arial"/>
              </a:rPr>
              <a:t>Citizenship training</a:t>
            </a:r>
            <a:endParaRPr/>
          </a:p>
          <a:p>
            <a:pPr indent="-457200" lvl="0" marL="457200" marR="0" rtl="0" algn="l">
              <a:spcBef>
                <a:spcPts val="600"/>
              </a:spcBef>
              <a:spcAft>
                <a:spcPts val="0"/>
              </a:spcAft>
              <a:buClr>
                <a:schemeClr val="dk1"/>
              </a:buClr>
              <a:buSzPts val="3200"/>
              <a:buFont typeface="Arial"/>
              <a:buChar char="•"/>
            </a:pPr>
            <a:r>
              <a:rPr lang="en-US" sz="3200">
                <a:solidFill>
                  <a:schemeClr val="dk1"/>
                </a:solidFill>
                <a:latin typeface="Arial"/>
                <a:ea typeface="Arial"/>
                <a:cs typeface="Arial"/>
                <a:sym typeface="Arial"/>
              </a:rPr>
              <a:t>Leadership</a:t>
            </a:r>
            <a:endParaRPr/>
          </a:p>
          <a:p>
            <a:pPr indent="-457200" lvl="0" marL="457200" marR="0" rtl="0" algn="l">
              <a:spcBef>
                <a:spcPts val="600"/>
              </a:spcBef>
              <a:spcAft>
                <a:spcPts val="0"/>
              </a:spcAft>
              <a:buClr>
                <a:schemeClr val="dk1"/>
              </a:buClr>
              <a:buSzPts val="3200"/>
              <a:buFont typeface="Arial"/>
              <a:buChar char="•"/>
            </a:pPr>
            <a:r>
              <a:rPr lang="en-US" sz="3200">
                <a:solidFill>
                  <a:schemeClr val="dk1"/>
                </a:solidFill>
                <a:latin typeface="Arial"/>
                <a:ea typeface="Arial"/>
                <a:cs typeface="Arial"/>
                <a:sym typeface="Arial"/>
              </a:rPr>
              <a:t>Mental and physical fitness</a:t>
            </a:r>
            <a:endParaRPr/>
          </a:p>
        </p:txBody>
      </p:sp>
      <p:sp>
        <p:nvSpPr>
          <p:cNvPr id="57" name="Google Shape;57;p8"/>
          <p:cNvSpPr txBox="1"/>
          <p:nvPr/>
        </p:nvSpPr>
        <p:spPr>
          <a:xfrm>
            <a:off x="306388" y="4556125"/>
            <a:ext cx="8534400" cy="1066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Every activity in Scouting should support</a:t>
            </a:r>
            <a:endParaRPr/>
          </a:p>
          <a:p>
            <a:pPr indent="0" lvl="0" marL="0" marR="0" rtl="0" algn="ctr">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one or more of these aims.</a:t>
            </a:r>
            <a:endParaRPr/>
          </a:p>
        </p:txBody>
      </p:sp>
      <p:sp>
        <p:nvSpPr>
          <p:cNvPr id="58" name="Google Shape;58;p8"/>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2.0.0.3</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4"/>
          <p:cNvSpPr/>
          <p:nvPr/>
        </p:nvSpPr>
        <p:spPr>
          <a:xfrm>
            <a:off x="469900" y="1271588"/>
            <a:ext cx="8153400" cy="4862870"/>
          </a:xfrm>
          <a:prstGeom prst="rect">
            <a:avLst/>
          </a:prstGeom>
          <a:noFill/>
          <a:ln>
            <a:noFill/>
          </a:ln>
        </p:spPr>
        <p:txBody>
          <a:bodyPr anchorCtr="0" anchor="t" bIns="45700" lIns="91425" spcFirstLastPara="1" rIns="91425" wrap="square" tIns="45700">
            <a:noAutofit/>
          </a:bodyPr>
          <a:lstStyle/>
          <a:p>
            <a:pPr indent="-514350" lvl="1" marL="514350" marR="0" rtl="0" algn="l">
              <a:spcBef>
                <a:spcPts val="0"/>
              </a:spcBef>
              <a:spcAft>
                <a:spcPts val="0"/>
              </a:spcAft>
              <a:buClr>
                <a:schemeClr val="dk1"/>
              </a:buClr>
              <a:buSzPts val="2800"/>
              <a:buFont typeface="Calibri"/>
              <a:buAutoNum type="arabicPeriod" startAt="4"/>
            </a:pPr>
            <a:r>
              <a:rPr b="0" i="0" lang="en-US" sz="2800" u="none" cap="none" strike="noStrike">
                <a:solidFill>
                  <a:schemeClr val="dk1"/>
                </a:solidFill>
                <a:latin typeface="Arial"/>
                <a:ea typeface="Arial"/>
                <a:cs typeface="Arial"/>
                <a:sym typeface="Arial"/>
              </a:rPr>
              <a:t>If a Scout has too many unfinished merit badges, may the Scoutmaster limit how many others he or she may begin?</a:t>
            </a:r>
            <a:endParaRPr/>
          </a:p>
          <a:p>
            <a:pPr indent="-514350" lvl="1" marL="514350" marR="0" rtl="0" algn="l">
              <a:spcBef>
                <a:spcPts val="1200"/>
              </a:spcBef>
              <a:spcAft>
                <a:spcPts val="0"/>
              </a:spcAft>
              <a:buClr>
                <a:srgbClr val="0065B0"/>
              </a:buClr>
              <a:buSzPts val="2800"/>
              <a:buFont typeface="Courier New"/>
              <a:buNone/>
            </a:pPr>
            <a:r>
              <a:rPr b="0" i="0" lang="en-US" sz="2800" u="none" cap="none" strike="noStrike">
                <a:solidFill>
                  <a:srgbClr val="0065B0"/>
                </a:solidFill>
                <a:latin typeface="Arial"/>
                <a:ea typeface="Arial"/>
                <a:cs typeface="Arial"/>
                <a:sym typeface="Arial"/>
              </a:rPr>
              <a:t>	No. During the discussion of a new merit badge, the Scoutmaster should provide counseling on what to do.</a:t>
            </a:r>
            <a:endParaRPr/>
          </a:p>
          <a:p>
            <a:pPr indent="-514350" lvl="1" marL="514350" marR="0" rtl="0" algn="l">
              <a:spcBef>
                <a:spcPts val="1200"/>
              </a:spcBef>
              <a:spcAft>
                <a:spcPts val="0"/>
              </a:spcAft>
              <a:buClr>
                <a:srgbClr val="000000"/>
              </a:buClr>
              <a:buSzPts val="2800"/>
              <a:buFont typeface="Calibri"/>
              <a:buAutoNum type="arabicPeriod" startAt="5"/>
            </a:pPr>
            <a:r>
              <a:rPr b="0" i="0" lang="en-US" sz="2800" u="none" cap="none" strike="noStrike">
                <a:solidFill>
                  <a:srgbClr val="000000"/>
                </a:solidFill>
                <a:latin typeface="Arial"/>
                <a:ea typeface="Arial"/>
                <a:cs typeface="Arial"/>
                <a:sym typeface="Arial"/>
              </a:rPr>
              <a:t>Is it appropriate to tell a Scout he or she must earn all or most of his Eagle-required badges before the Scout earns any others?</a:t>
            </a:r>
            <a:endParaRPr/>
          </a:p>
          <a:p>
            <a:pPr indent="-514350" lvl="1" marL="514350" marR="0" rtl="0" algn="l">
              <a:spcBef>
                <a:spcPts val="1200"/>
              </a:spcBef>
              <a:spcAft>
                <a:spcPts val="0"/>
              </a:spcAft>
              <a:buClr>
                <a:srgbClr val="0065B0"/>
              </a:buClr>
              <a:buSzPts val="2800"/>
              <a:buFont typeface="Courier New"/>
              <a:buNone/>
            </a:pPr>
            <a:r>
              <a:rPr b="0" i="0" lang="en-US" sz="2800" u="none" cap="none" strike="noStrike">
                <a:solidFill>
                  <a:srgbClr val="0065B0"/>
                </a:solidFill>
                <a:latin typeface="Arial"/>
                <a:ea typeface="Arial"/>
                <a:cs typeface="Arial"/>
                <a:sym typeface="Arial"/>
              </a:rPr>
              <a:t>	A Scoutmaster can only suggest this.</a:t>
            </a:r>
            <a:endParaRPr/>
          </a:p>
        </p:txBody>
      </p:sp>
      <p:sp>
        <p:nvSpPr>
          <p:cNvPr id="447" name="Google Shape;447;p44"/>
          <p:cNvSpPr txBox="1"/>
          <p:nvPr/>
        </p:nvSpPr>
        <p:spPr>
          <a:xfrm>
            <a:off x="0" y="420688"/>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 Myths – Review</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5"/>
          <p:cNvSpPr/>
          <p:nvPr/>
        </p:nvSpPr>
        <p:spPr>
          <a:xfrm>
            <a:off x="469900" y="1260475"/>
            <a:ext cx="8153400" cy="4862870"/>
          </a:xfrm>
          <a:prstGeom prst="rect">
            <a:avLst/>
          </a:prstGeom>
          <a:noFill/>
          <a:ln>
            <a:noFill/>
          </a:ln>
        </p:spPr>
        <p:txBody>
          <a:bodyPr anchorCtr="0" anchor="t" bIns="45700" lIns="91425" spcFirstLastPara="1" rIns="91425" wrap="square" tIns="45700">
            <a:noAutofit/>
          </a:bodyPr>
          <a:lstStyle/>
          <a:p>
            <a:pPr indent="-457200" lvl="1" marL="457200" marR="0" rtl="0" algn="l">
              <a:spcBef>
                <a:spcPts val="0"/>
              </a:spcBef>
              <a:spcAft>
                <a:spcPts val="0"/>
              </a:spcAft>
              <a:buClr>
                <a:srgbClr val="000000"/>
              </a:buClr>
              <a:buSzPts val="2800"/>
              <a:buFont typeface="Calibri"/>
              <a:buAutoNum type="arabicPeriod" startAt="6"/>
            </a:pPr>
            <a:r>
              <a:rPr b="0" i="0" lang="en-US" sz="2800" u="none" cap="none" strike="noStrike">
                <a:solidFill>
                  <a:srgbClr val="000000"/>
                </a:solidFill>
                <a:latin typeface="Arial"/>
                <a:ea typeface="Arial"/>
                <a:cs typeface="Arial"/>
                <a:sym typeface="Arial"/>
              </a:rPr>
              <a:t>Is the Scoutmaster permitted to serve as a troop merit badge counselor for some merit badges like Camping or Hiking?</a:t>
            </a:r>
            <a:endParaRPr/>
          </a:p>
          <a:p>
            <a:pPr indent="-457200" lvl="1" marL="457200" marR="0" rtl="0" algn="l">
              <a:spcBef>
                <a:spcPts val="1200"/>
              </a:spcBef>
              <a:spcAft>
                <a:spcPts val="0"/>
              </a:spcAft>
              <a:buClr>
                <a:srgbClr val="0065B0"/>
              </a:buClr>
              <a:buSzPts val="2800"/>
              <a:buFont typeface="Courier New"/>
              <a:buNone/>
            </a:pPr>
            <a:r>
              <a:rPr b="0" i="0" lang="en-US" sz="2800" u="none" cap="none" strike="noStrike">
                <a:solidFill>
                  <a:srgbClr val="0065B0"/>
                </a:solidFill>
                <a:latin typeface="Arial"/>
                <a:ea typeface="Arial"/>
                <a:cs typeface="Arial"/>
                <a:sym typeface="Arial"/>
              </a:rPr>
              <a:t>	This is permitted </a:t>
            </a:r>
            <a:r>
              <a:rPr b="0" i="1" lang="en-US" sz="2800" u="none" cap="none" strike="noStrike">
                <a:solidFill>
                  <a:srgbClr val="0065B0"/>
                </a:solidFill>
                <a:latin typeface="Arial"/>
                <a:ea typeface="Arial"/>
                <a:cs typeface="Arial"/>
                <a:sym typeface="Arial"/>
              </a:rPr>
              <a:t>only</a:t>
            </a:r>
            <a:r>
              <a:rPr b="0" i="0" lang="en-US" sz="2800" u="none" cap="none" strike="noStrike">
                <a:solidFill>
                  <a:srgbClr val="0065B0"/>
                </a:solidFill>
                <a:latin typeface="Arial"/>
                <a:ea typeface="Arial"/>
                <a:cs typeface="Arial"/>
                <a:sym typeface="Arial"/>
              </a:rPr>
              <a:t> if the unit leader is registered and approved as a counselor for that badge.</a:t>
            </a:r>
            <a:endParaRPr/>
          </a:p>
          <a:p>
            <a:pPr indent="-457200" lvl="0" marL="457200" marR="0" rtl="0" algn="l">
              <a:spcBef>
                <a:spcPts val="1200"/>
              </a:spcBef>
              <a:spcAft>
                <a:spcPts val="0"/>
              </a:spcAft>
              <a:buClr>
                <a:schemeClr val="dk1"/>
              </a:buClr>
              <a:buSzPts val="2800"/>
              <a:buFont typeface="Calibri"/>
              <a:buAutoNum type="arabicPeriod" startAt="7"/>
            </a:pPr>
            <a:r>
              <a:rPr lang="en-US" sz="2800">
                <a:solidFill>
                  <a:schemeClr val="dk1"/>
                </a:solidFill>
                <a:latin typeface="Arial"/>
                <a:ea typeface="Arial"/>
                <a:cs typeface="Arial"/>
                <a:sym typeface="Arial"/>
              </a:rPr>
              <a:t>What is the maximum number of badges a youth may earn from one counselor?</a:t>
            </a:r>
            <a:endParaRPr/>
          </a:p>
          <a:p>
            <a:pPr indent="-457200" lvl="0" marL="457200" marR="0" rtl="0" algn="l">
              <a:spcBef>
                <a:spcPts val="1200"/>
              </a:spcBef>
              <a:spcAft>
                <a:spcPts val="0"/>
              </a:spcAft>
              <a:buClr>
                <a:srgbClr val="0065B0"/>
              </a:buClr>
              <a:buSzPts val="2800"/>
              <a:buFont typeface="Arial"/>
              <a:buNone/>
            </a:pPr>
            <a:r>
              <a:rPr lang="en-US" sz="2800">
                <a:solidFill>
                  <a:srgbClr val="0065B0"/>
                </a:solidFill>
                <a:latin typeface="Arial"/>
                <a:ea typeface="Arial"/>
                <a:cs typeface="Arial"/>
                <a:sym typeface="Arial"/>
              </a:rPr>
              <a:t>	There is no BSA limit. A unit leader may set a limit, but it must apply to all Scouts in the unit.</a:t>
            </a:r>
            <a:endParaRPr/>
          </a:p>
        </p:txBody>
      </p:sp>
      <p:sp>
        <p:nvSpPr>
          <p:cNvPr id="454" name="Google Shape;454;p45"/>
          <p:cNvSpPr txBox="1"/>
          <p:nvPr/>
        </p:nvSpPr>
        <p:spPr>
          <a:xfrm>
            <a:off x="0" y="420688"/>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 Myths – Review</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6"/>
          <p:cNvSpPr txBox="1"/>
          <p:nvPr/>
        </p:nvSpPr>
        <p:spPr>
          <a:xfrm>
            <a:off x="469900" y="1271588"/>
            <a:ext cx="8153400" cy="4978400"/>
          </a:xfrm>
          <a:prstGeom prst="rect">
            <a:avLst/>
          </a:prstGeom>
          <a:noFill/>
          <a:ln>
            <a:noFill/>
          </a:ln>
        </p:spPr>
        <p:txBody>
          <a:bodyPr anchorCtr="0" anchor="t" bIns="45700" lIns="91425" spcFirstLastPara="1" rIns="91425" wrap="square" tIns="45700">
            <a:noAutofit/>
          </a:bodyPr>
          <a:lstStyle/>
          <a:p>
            <a:pPr indent="-547688" lvl="1" marL="547688" marR="0" rtl="0" algn="l">
              <a:spcBef>
                <a:spcPts val="0"/>
              </a:spcBef>
              <a:spcAft>
                <a:spcPts val="0"/>
              </a:spcAft>
              <a:buClr>
                <a:schemeClr val="dk1"/>
              </a:buClr>
              <a:buSzPts val="2800"/>
              <a:buFont typeface="Calibri"/>
              <a:buAutoNum type="arabicPeriod" startAt="8"/>
            </a:pPr>
            <a:r>
              <a:rPr b="0" i="0" lang="en-US" sz="2800" u="none" cap="none" strike="noStrike">
                <a:solidFill>
                  <a:schemeClr val="dk1"/>
                </a:solidFill>
                <a:latin typeface="Arial"/>
                <a:ea typeface="Arial"/>
                <a:cs typeface="Arial"/>
                <a:sym typeface="Arial"/>
              </a:rPr>
              <a:t>How many badges may one counselor be approved to counsel?</a:t>
            </a:r>
            <a:endParaRPr/>
          </a:p>
          <a:p>
            <a:pPr indent="-547688" lvl="1" marL="547688" marR="0" rtl="0" algn="l">
              <a:spcBef>
                <a:spcPts val="800"/>
              </a:spcBef>
              <a:spcAft>
                <a:spcPts val="0"/>
              </a:spcAft>
              <a:buClr>
                <a:srgbClr val="0065B0"/>
              </a:buClr>
              <a:buSzPts val="2800"/>
              <a:buFont typeface="Courier New"/>
              <a:buNone/>
            </a:pPr>
            <a:r>
              <a:rPr b="0" i="0" lang="en-US" sz="2800" u="none" cap="none" strike="noStrike">
                <a:solidFill>
                  <a:srgbClr val="0065B0"/>
                </a:solidFill>
                <a:latin typeface="Arial"/>
                <a:ea typeface="Arial"/>
                <a:cs typeface="Arial"/>
                <a:sym typeface="Arial"/>
              </a:rPr>
              <a:t>	The national office places no limit on this. Councils may do so, within reason.</a:t>
            </a:r>
            <a:endParaRPr/>
          </a:p>
          <a:p>
            <a:pPr indent="-547688" lvl="1" marL="547688" marR="0" rtl="0" algn="l">
              <a:spcBef>
                <a:spcPts val="800"/>
              </a:spcBef>
              <a:spcAft>
                <a:spcPts val="0"/>
              </a:spcAft>
              <a:buClr>
                <a:schemeClr val="dk1"/>
              </a:buClr>
              <a:buSzPts val="2800"/>
              <a:buFont typeface="Calibri"/>
              <a:buAutoNum type="arabicPeriod" startAt="9"/>
            </a:pPr>
            <a:r>
              <a:rPr b="0" i="0" lang="en-US" sz="2800" u="none" cap="none" strike="noStrike">
                <a:solidFill>
                  <a:schemeClr val="dk1"/>
                </a:solidFill>
                <a:latin typeface="Arial"/>
                <a:ea typeface="Arial"/>
                <a:cs typeface="Arial"/>
                <a:sym typeface="Arial"/>
              </a:rPr>
              <a:t>May you counsel your own son or daughter?</a:t>
            </a:r>
            <a:endParaRPr/>
          </a:p>
          <a:p>
            <a:pPr indent="-547688" lvl="1" marL="547688" marR="0" rtl="0" algn="l">
              <a:spcBef>
                <a:spcPts val="800"/>
              </a:spcBef>
              <a:spcAft>
                <a:spcPts val="0"/>
              </a:spcAft>
              <a:buClr>
                <a:srgbClr val="0065B0"/>
              </a:buClr>
              <a:buSzPts val="2800"/>
              <a:buFont typeface="Courier New"/>
              <a:buNone/>
            </a:pPr>
            <a:r>
              <a:rPr b="0" i="0" lang="en-US" sz="2800" u="none" cap="none" strike="noStrike">
                <a:solidFill>
                  <a:srgbClr val="0065B0"/>
                </a:solidFill>
                <a:latin typeface="Arial"/>
                <a:ea typeface="Arial"/>
                <a:cs typeface="Arial"/>
                <a:sym typeface="Arial"/>
              </a:rPr>
              <a:t>	Yes, but generally it is better for Scouts to learn from a variety of adults.</a:t>
            </a:r>
            <a:endParaRPr/>
          </a:p>
          <a:p>
            <a:pPr indent="-547688" lvl="1" marL="547688" marR="0" rtl="0" algn="l">
              <a:spcBef>
                <a:spcPts val="800"/>
              </a:spcBef>
              <a:spcAft>
                <a:spcPts val="0"/>
              </a:spcAft>
              <a:buClr>
                <a:schemeClr val="dk1"/>
              </a:buClr>
              <a:buSzPts val="2800"/>
              <a:buFont typeface="Calibri"/>
              <a:buAutoNum type="arabicPeriod" startAt="10"/>
            </a:pPr>
            <a:r>
              <a:rPr b="0" i="0" lang="en-US" sz="2800" u="none" cap="none" strike="noStrike">
                <a:solidFill>
                  <a:schemeClr val="dk1"/>
                </a:solidFill>
                <a:latin typeface="Arial"/>
                <a:ea typeface="Arial"/>
                <a:cs typeface="Arial"/>
                <a:sym typeface="Arial"/>
              </a:rPr>
              <a:t>May you counsel in other units, districts, or councils?</a:t>
            </a:r>
            <a:endParaRPr/>
          </a:p>
          <a:p>
            <a:pPr indent="-547688" lvl="1" marL="547688" marR="0" rtl="0" algn="l">
              <a:spcBef>
                <a:spcPts val="800"/>
              </a:spcBef>
              <a:spcAft>
                <a:spcPts val="0"/>
              </a:spcAft>
              <a:buClr>
                <a:srgbClr val="0065B0"/>
              </a:buClr>
              <a:buSzPts val="2800"/>
              <a:buFont typeface="Courier New"/>
              <a:buNone/>
            </a:pPr>
            <a:r>
              <a:rPr b="0" i="0" lang="en-US" sz="2800" u="none" cap="none" strike="noStrike">
                <a:solidFill>
                  <a:srgbClr val="0065B0"/>
                </a:solidFill>
                <a:latin typeface="Arial"/>
                <a:ea typeface="Arial"/>
                <a:cs typeface="Arial"/>
                <a:sym typeface="Arial"/>
              </a:rPr>
              <a:t>	Yes.</a:t>
            </a:r>
            <a:endParaRPr/>
          </a:p>
        </p:txBody>
      </p:sp>
      <p:sp>
        <p:nvSpPr>
          <p:cNvPr id="461" name="Google Shape;461;p46"/>
          <p:cNvSpPr txBox="1"/>
          <p:nvPr/>
        </p:nvSpPr>
        <p:spPr>
          <a:xfrm>
            <a:off x="685800" y="6308725"/>
            <a:ext cx="1600200"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200"/>
              <a:buFont typeface="Arial"/>
              <a:buNone/>
            </a:pPr>
            <a:r>
              <a:rPr i="1" lang="en-US" sz="1200">
                <a:solidFill>
                  <a:schemeClr val="lt1"/>
                </a:solidFill>
                <a:latin typeface="Arial"/>
                <a:ea typeface="Arial"/>
                <a:cs typeface="Arial"/>
                <a:sym typeface="Arial"/>
              </a:rPr>
              <a:t> </a:t>
            </a:r>
            <a:endParaRPr/>
          </a:p>
        </p:txBody>
      </p:sp>
      <p:sp>
        <p:nvSpPr>
          <p:cNvPr id="462" name="Google Shape;462;p46"/>
          <p:cNvSpPr txBox="1"/>
          <p:nvPr/>
        </p:nvSpPr>
        <p:spPr>
          <a:xfrm>
            <a:off x="0" y="420688"/>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 Myths – Review</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7"/>
          <p:cNvSpPr txBox="1"/>
          <p:nvPr/>
        </p:nvSpPr>
        <p:spPr>
          <a:xfrm>
            <a:off x="458788" y="1219200"/>
            <a:ext cx="8153400" cy="5018088"/>
          </a:xfrm>
          <a:prstGeom prst="rect">
            <a:avLst/>
          </a:prstGeom>
          <a:noFill/>
          <a:ln>
            <a:noFill/>
          </a:ln>
        </p:spPr>
        <p:txBody>
          <a:bodyPr anchorCtr="0" anchor="t" bIns="45700" lIns="91425" spcFirstLastPara="1" rIns="91425" wrap="square" tIns="45700">
            <a:noAutofit/>
          </a:bodyPr>
          <a:lstStyle/>
          <a:p>
            <a:pPr indent="-547688" lvl="1" marL="547688" marR="0" rtl="0" algn="l">
              <a:lnSpc>
                <a:spcPct val="93000"/>
              </a:lnSpc>
              <a:spcBef>
                <a:spcPts val="0"/>
              </a:spcBef>
              <a:spcAft>
                <a:spcPts val="0"/>
              </a:spcAft>
              <a:buClr>
                <a:schemeClr val="dk1"/>
              </a:buClr>
              <a:buSzPts val="2800"/>
              <a:buFont typeface="Calibri"/>
              <a:buAutoNum type="arabicPeriod" startAt="11"/>
            </a:pPr>
            <a:r>
              <a:rPr b="0" i="0" lang="en-US" sz="2800" u="none" cap="none" strike="noStrike">
                <a:solidFill>
                  <a:schemeClr val="dk1"/>
                </a:solidFill>
                <a:latin typeface="Arial"/>
                <a:ea typeface="Arial"/>
                <a:cs typeface="Arial"/>
                <a:sym typeface="Arial"/>
              </a:rPr>
              <a:t>Due to tight schedules, is a camp staff member allowed to make minor adjustments so requirements can be finished at camp?</a:t>
            </a:r>
            <a:endParaRPr/>
          </a:p>
          <a:p>
            <a:pPr indent="-547688" lvl="1" marL="547688" marR="0" rtl="0" algn="l">
              <a:lnSpc>
                <a:spcPct val="93000"/>
              </a:lnSpc>
              <a:spcBef>
                <a:spcPts val="800"/>
              </a:spcBef>
              <a:spcAft>
                <a:spcPts val="0"/>
              </a:spcAft>
              <a:buClr>
                <a:srgbClr val="0065B0"/>
              </a:buClr>
              <a:buSzPts val="2800"/>
              <a:buFont typeface="Courier New"/>
              <a:buNone/>
            </a:pPr>
            <a:r>
              <a:rPr b="0" i="0" lang="en-US" sz="2800" u="none" cap="none" strike="noStrike">
                <a:solidFill>
                  <a:srgbClr val="0065B0"/>
                </a:solidFill>
                <a:latin typeface="Arial"/>
                <a:ea typeface="Arial"/>
                <a:cs typeface="Arial"/>
                <a:sym typeface="Arial"/>
              </a:rPr>
              <a:t>	Absolutely not.</a:t>
            </a:r>
            <a:endParaRPr/>
          </a:p>
          <a:p>
            <a:pPr indent="-547688" lvl="1" marL="547688" marR="0" rtl="0" algn="l">
              <a:lnSpc>
                <a:spcPct val="93000"/>
              </a:lnSpc>
              <a:spcBef>
                <a:spcPts val="800"/>
              </a:spcBef>
              <a:spcAft>
                <a:spcPts val="0"/>
              </a:spcAft>
              <a:buClr>
                <a:schemeClr val="dk1"/>
              </a:buClr>
              <a:buSzPts val="2800"/>
              <a:buFont typeface="Calibri"/>
              <a:buAutoNum type="arabicPeriod" startAt="12"/>
            </a:pPr>
            <a:r>
              <a:rPr b="0" i="0" lang="en-US" sz="2800" u="none" cap="none" strike="noStrike">
                <a:solidFill>
                  <a:schemeClr val="dk1"/>
                </a:solidFill>
                <a:latin typeface="Arial"/>
                <a:ea typeface="Arial"/>
                <a:cs typeface="Arial"/>
                <a:sym typeface="Arial"/>
              </a:rPr>
              <a:t>Once you are registered and approved as a counselor, at what point must you re-register and become re-approved?</a:t>
            </a:r>
            <a:endParaRPr/>
          </a:p>
          <a:p>
            <a:pPr indent="-547688" lvl="1" marL="547688" marR="0" rtl="0" algn="l">
              <a:lnSpc>
                <a:spcPct val="93000"/>
              </a:lnSpc>
              <a:spcBef>
                <a:spcPts val="800"/>
              </a:spcBef>
              <a:spcAft>
                <a:spcPts val="0"/>
              </a:spcAft>
              <a:buClr>
                <a:srgbClr val="0065B0"/>
              </a:buClr>
              <a:buSzPts val="2800"/>
              <a:buFont typeface="Courier New"/>
              <a:buNone/>
            </a:pPr>
            <a:r>
              <a:rPr b="0" i="0" lang="en-US" sz="2800" u="none" cap="none" strike="noStrike">
                <a:solidFill>
                  <a:srgbClr val="0065B0"/>
                </a:solidFill>
                <a:latin typeface="Arial"/>
                <a:ea typeface="Arial"/>
                <a:cs typeface="Arial"/>
                <a:sym typeface="Arial"/>
              </a:rPr>
              <a:t>	Annually.</a:t>
            </a:r>
            <a:endParaRPr/>
          </a:p>
          <a:p>
            <a:pPr indent="-547688" lvl="1" marL="547688" marR="0" rtl="0" algn="l">
              <a:lnSpc>
                <a:spcPct val="93000"/>
              </a:lnSpc>
              <a:spcBef>
                <a:spcPts val="800"/>
              </a:spcBef>
              <a:spcAft>
                <a:spcPts val="0"/>
              </a:spcAft>
              <a:buClr>
                <a:schemeClr val="dk1"/>
              </a:buClr>
              <a:buSzPts val="2800"/>
              <a:buFont typeface="Calibri"/>
              <a:buAutoNum type="arabicPeriod" startAt="13"/>
            </a:pPr>
            <a:r>
              <a:rPr b="0" i="0" lang="en-US" sz="2800" u="none" cap="none" strike="noStrike">
                <a:solidFill>
                  <a:schemeClr val="dk1"/>
                </a:solidFill>
                <a:latin typeface="Arial"/>
                <a:ea typeface="Arial"/>
                <a:cs typeface="Arial"/>
                <a:sym typeface="Arial"/>
              </a:rPr>
              <a:t>When does a “partial” expire?</a:t>
            </a:r>
            <a:endParaRPr/>
          </a:p>
          <a:p>
            <a:pPr indent="-547688" lvl="1" marL="547688" marR="0" rtl="0" algn="l">
              <a:lnSpc>
                <a:spcPct val="93000"/>
              </a:lnSpc>
              <a:spcBef>
                <a:spcPts val="800"/>
              </a:spcBef>
              <a:spcAft>
                <a:spcPts val="0"/>
              </a:spcAft>
              <a:buClr>
                <a:srgbClr val="0065B0"/>
              </a:buClr>
              <a:buSzPts val="2800"/>
              <a:buFont typeface="Courier New"/>
              <a:buNone/>
            </a:pPr>
            <a:r>
              <a:rPr b="0" i="0" lang="en-US" sz="2800" u="none" cap="none" strike="noStrike">
                <a:solidFill>
                  <a:srgbClr val="0065B0"/>
                </a:solidFill>
                <a:latin typeface="Arial"/>
                <a:ea typeface="Arial"/>
                <a:cs typeface="Arial"/>
                <a:sym typeface="Arial"/>
              </a:rPr>
              <a:t>	When the youth is no longer eligible to register as a Scout.</a:t>
            </a:r>
            <a:endParaRPr b="0" i="0" sz="2800" u="none" cap="none" strike="noStrike">
              <a:solidFill>
                <a:srgbClr val="0065B0"/>
              </a:solidFill>
              <a:latin typeface="Arial"/>
              <a:ea typeface="Arial"/>
              <a:cs typeface="Arial"/>
              <a:sym typeface="Arial"/>
            </a:endParaRPr>
          </a:p>
        </p:txBody>
      </p:sp>
      <p:sp>
        <p:nvSpPr>
          <p:cNvPr id="469" name="Google Shape;469;p47"/>
          <p:cNvSpPr txBox="1"/>
          <p:nvPr/>
        </p:nvSpPr>
        <p:spPr>
          <a:xfrm>
            <a:off x="685800" y="6308725"/>
            <a:ext cx="1600200"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200"/>
              <a:buFont typeface="Arial"/>
              <a:buNone/>
            </a:pPr>
            <a:r>
              <a:rPr i="1" lang="en-US" sz="1200">
                <a:solidFill>
                  <a:schemeClr val="lt1"/>
                </a:solidFill>
                <a:latin typeface="Arial"/>
                <a:ea typeface="Arial"/>
                <a:cs typeface="Arial"/>
                <a:sym typeface="Arial"/>
              </a:rPr>
              <a:t> </a:t>
            </a:r>
            <a:endParaRPr/>
          </a:p>
        </p:txBody>
      </p:sp>
      <p:sp>
        <p:nvSpPr>
          <p:cNvPr id="470" name="Google Shape;470;p47"/>
          <p:cNvSpPr txBox="1"/>
          <p:nvPr/>
        </p:nvSpPr>
        <p:spPr>
          <a:xfrm>
            <a:off x="0" y="420688"/>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 Myths – Review</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8"/>
          <p:cNvSpPr txBox="1"/>
          <p:nvPr/>
        </p:nvSpPr>
        <p:spPr>
          <a:xfrm>
            <a:off x="1143000" y="533400"/>
            <a:ext cx="69342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 Counselors</a:t>
            </a:r>
            <a:endParaRPr/>
          </a:p>
        </p:txBody>
      </p:sp>
      <p:sp>
        <p:nvSpPr>
          <p:cNvPr id="477" name="Google Shape;477;p48"/>
          <p:cNvSpPr txBox="1"/>
          <p:nvPr/>
        </p:nvSpPr>
        <p:spPr>
          <a:xfrm>
            <a:off x="1066800" y="2362200"/>
            <a:ext cx="3505200" cy="2062163"/>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Share passion</a:t>
            </a:r>
            <a:endParaRPr/>
          </a:p>
          <a:p>
            <a:pPr indent="-457200" lvl="0" marL="457200" marR="0" rtl="0" algn="l">
              <a:spcBef>
                <a:spcPts val="1600"/>
              </a:spcBef>
              <a:spcAft>
                <a:spcPts val="0"/>
              </a:spcAft>
              <a:buClr>
                <a:schemeClr val="dk1"/>
              </a:buClr>
              <a:buSzPts val="3200"/>
              <a:buFont typeface="Arial"/>
              <a:buChar char="•"/>
            </a:pPr>
            <a:r>
              <a:rPr lang="en-US" sz="3200">
                <a:solidFill>
                  <a:schemeClr val="dk1"/>
                </a:solidFill>
                <a:latin typeface="Arial"/>
                <a:ea typeface="Arial"/>
                <a:cs typeface="Arial"/>
                <a:sym typeface="Arial"/>
              </a:rPr>
              <a:t>Teach skills</a:t>
            </a:r>
            <a:endParaRPr/>
          </a:p>
          <a:p>
            <a:pPr indent="-457200" lvl="0" marL="457200" marR="0" rtl="0" algn="l">
              <a:spcBef>
                <a:spcPts val="1600"/>
              </a:spcBef>
              <a:spcAft>
                <a:spcPts val="0"/>
              </a:spcAft>
              <a:buClr>
                <a:schemeClr val="dk1"/>
              </a:buClr>
              <a:buSzPts val="3200"/>
              <a:buFont typeface="Arial"/>
              <a:buChar char="•"/>
            </a:pPr>
            <a:r>
              <a:rPr lang="en-US" sz="3200">
                <a:solidFill>
                  <a:schemeClr val="dk1"/>
                </a:solidFill>
                <a:latin typeface="Arial"/>
                <a:ea typeface="Arial"/>
                <a:cs typeface="Arial"/>
                <a:sym typeface="Arial"/>
              </a:rPr>
              <a:t>Impact lives</a:t>
            </a:r>
            <a:endParaRPr sz="3200">
              <a:solidFill>
                <a:schemeClr val="dk1"/>
              </a:solidFill>
              <a:latin typeface="Arial"/>
              <a:ea typeface="Arial"/>
              <a:cs typeface="Arial"/>
              <a:sym typeface="Arial"/>
            </a:endParaRPr>
          </a:p>
        </p:txBody>
      </p:sp>
      <p:pic>
        <p:nvPicPr>
          <p:cNvPr id="478" name="Google Shape;478;p48"/>
          <p:cNvPicPr preferRelativeResize="0"/>
          <p:nvPr/>
        </p:nvPicPr>
        <p:blipFill rotWithShape="1">
          <a:blip r:embed="rId3">
            <a:alphaModFix/>
          </a:blip>
          <a:srcRect b="0" l="0" r="0" t="0"/>
          <a:stretch/>
        </p:blipFill>
        <p:spPr>
          <a:xfrm>
            <a:off x="4751388" y="1703388"/>
            <a:ext cx="2933700" cy="40544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9"/>
          <p:cNvSpPr txBox="1"/>
          <p:nvPr>
            <p:ph idx="4294967295" type="body"/>
          </p:nvPr>
        </p:nvSpPr>
        <p:spPr>
          <a:xfrm>
            <a:off x="341313" y="2443163"/>
            <a:ext cx="6929820" cy="3828428"/>
          </a:xfrm>
          <a:prstGeom prst="rect">
            <a:avLst/>
          </a:prstGeom>
          <a:noFill/>
          <a:ln>
            <a:noFill/>
          </a:ln>
        </p:spPr>
        <p:txBody>
          <a:bodyPr anchorCtr="0" anchor="t" bIns="45700" lIns="91425" spcFirstLastPara="1" rIns="91425" wrap="square" tIns="45700">
            <a:noAutofit/>
          </a:bodyPr>
          <a:lstStyle/>
          <a:p>
            <a:pPr indent="-1479550" lvl="0" marL="1479550" rtl="0" algn="l">
              <a:lnSpc>
                <a:spcPct val="90000"/>
              </a:lnSpc>
              <a:spcBef>
                <a:spcPts val="0"/>
              </a:spcBef>
              <a:spcAft>
                <a:spcPts val="0"/>
              </a:spcAft>
              <a:buClr>
                <a:schemeClr val="dk1"/>
              </a:buClr>
              <a:buSzPts val="2400"/>
              <a:buFont typeface="Arial"/>
              <a:buNone/>
            </a:pPr>
            <a:r>
              <a:rPr b="1" lang="en-US" sz="2400">
                <a:latin typeface="Arial"/>
                <a:ea typeface="Arial"/>
                <a:cs typeface="Arial"/>
                <a:sym typeface="Arial"/>
              </a:rPr>
              <a:t>Resources</a:t>
            </a:r>
            <a:endParaRPr/>
          </a:p>
          <a:p>
            <a:pPr indent="-292100" lvl="0" marL="292100" rtl="0" algn="l">
              <a:lnSpc>
                <a:spcPct val="90000"/>
              </a:lnSpc>
              <a:spcBef>
                <a:spcPts val="400"/>
              </a:spcBef>
              <a:spcAft>
                <a:spcPts val="0"/>
              </a:spcAft>
              <a:buClr>
                <a:schemeClr val="dk1"/>
              </a:buClr>
              <a:buSzPts val="2000"/>
              <a:buChar char="•"/>
            </a:pPr>
            <a:r>
              <a:rPr i="1" lang="en-US" sz="2000">
                <a:latin typeface="Arial"/>
                <a:ea typeface="Arial"/>
                <a:cs typeface="Arial"/>
                <a:sym typeface="Arial"/>
              </a:rPr>
              <a:t>Guide to Advancement</a:t>
            </a:r>
            <a:r>
              <a:rPr lang="en-US" sz="2000">
                <a:latin typeface="Arial"/>
                <a:ea typeface="Arial"/>
                <a:cs typeface="Arial"/>
                <a:sym typeface="Arial"/>
              </a:rPr>
              <a:t>, No. 33088</a:t>
            </a:r>
            <a:endParaRPr/>
          </a:p>
          <a:p>
            <a:pPr indent="-292100" lvl="0" marL="292100" rtl="0" algn="l">
              <a:lnSpc>
                <a:spcPct val="90000"/>
              </a:lnSpc>
              <a:spcBef>
                <a:spcPts val="400"/>
              </a:spcBef>
              <a:spcAft>
                <a:spcPts val="0"/>
              </a:spcAft>
              <a:buClr>
                <a:schemeClr val="dk1"/>
              </a:buClr>
              <a:buSzPts val="2000"/>
              <a:buChar char="•"/>
            </a:pPr>
            <a:r>
              <a:rPr lang="en-US" sz="2000">
                <a:latin typeface="Arial"/>
                <a:ea typeface="Arial"/>
                <a:cs typeface="Arial"/>
                <a:sym typeface="Arial"/>
              </a:rPr>
              <a:t>BSA’s </a:t>
            </a:r>
            <a:r>
              <a:rPr i="1" lang="en-US" sz="2000">
                <a:latin typeface="Arial"/>
                <a:ea typeface="Arial"/>
                <a:cs typeface="Arial"/>
                <a:sym typeface="Arial"/>
              </a:rPr>
              <a:t>Guide to Safe Scouting</a:t>
            </a:r>
            <a:r>
              <a:rPr lang="en-US" sz="2000">
                <a:latin typeface="Arial"/>
                <a:ea typeface="Arial"/>
                <a:cs typeface="Arial"/>
                <a:sym typeface="Arial"/>
              </a:rPr>
              <a:t>, No. 34416</a:t>
            </a:r>
            <a:endParaRPr i="1" sz="2000">
              <a:latin typeface="Arial"/>
              <a:ea typeface="Arial"/>
              <a:cs typeface="Arial"/>
              <a:sym typeface="Arial"/>
            </a:endParaRPr>
          </a:p>
          <a:p>
            <a:pPr indent="-292100" lvl="0" marL="292100" rtl="0" algn="l">
              <a:lnSpc>
                <a:spcPct val="90000"/>
              </a:lnSpc>
              <a:spcBef>
                <a:spcPts val="400"/>
              </a:spcBef>
              <a:spcAft>
                <a:spcPts val="0"/>
              </a:spcAft>
              <a:buClr>
                <a:schemeClr val="dk1"/>
              </a:buClr>
              <a:buSzPts val="2000"/>
              <a:buChar char="•"/>
            </a:pPr>
            <a:r>
              <a:rPr lang="en-US" sz="2000">
                <a:latin typeface="Arial"/>
                <a:ea typeface="Arial"/>
                <a:cs typeface="Arial"/>
                <a:sym typeface="Arial"/>
              </a:rPr>
              <a:t>Merit badge pamphlets</a:t>
            </a:r>
            <a:endParaRPr/>
          </a:p>
          <a:p>
            <a:pPr indent="-292100" lvl="0" marL="292100" rtl="0" algn="l">
              <a:lnSpc>
                <a:spcPct val="90000"/>
              </a:lnSpc>
              <a:spcBef>
                <a:spcPts val="400"/>
              </a:spcBef>
              <a:spcAft>
                <a:spcPts val="0"/>
              </a:spcAft>
              <a:buClr>
                <a:schemeClr val="dk1"/>
              </a:buClr>
              <a:buSzPts val="2000"/>
              <a:buChar char="•"/>
            </a:pPr>
            <a:r>
              <a:rPr i="1" lang="en-US" sz="2000">
                <a:latin typeface="Arial"/>
                <a:ea typeface="Arial"/>
                <a:cs typeface="Arial"/>
                <a:sym typeface="Arial"/>
              </a:rPr>
              <a:t>Boy Scout Requirements, </a:t>
            </a:r>
            <a:r>
              <a:rPr lang="en-US" sz="2000">
                <a:latin typeface="Arial"/>
                <a:ea typeface="Arial"/>
                <a:cs typeface="Arial"/>
                <a:sym typeface="Arial"/>
              </a:rPr>
              <a:t>No. 33216</a:t>
            </a:r>
            <a:endParaRPr/>
          </a:p>
          <a:p>
            <a:pPr indent="-292100" lvl="0" marL="292100" rtl="0" algn="l">
              <a:lnSpc>
                <a:spcPct val="90000"/>
              </a:lnSpc>
              <a:spcBef>
                <a:spcPts val="400"/>
              </a:spcBef>
              <a:spcAft>
                <a:spcPts val="0"/>
              </a:spcAft>
              <a:buClr>
                <a:schemeClr val="dk1"/>
              </a:buClr>
              <a:buSzPts val="2000"/>
              <a:buChar char="•"/>
            </a:pPr>
            <a:r>
              <a:rPr lang="en-US" sz="2000">
                <a:latin typeface="Arial"/>
                <a:ea typeface="Arial"/>
                <a:cs typeface="Arial"/>
                <a:sym typeface="Arial"/>
              </a:rPr>
              <a:t>Application for Merit Badge, No. 34124</a:t>
            </a:r>
            <a:endParaRPr/>
          </a:p>
          <a:p>
            <a:pPr indent="-292100" lvl="0" marL="292100" rtl="0" algn="l">
              <a:lnSpc>
                <a:spcPct val="90000"/>
              </a:lnSpc>
              <a:spcBef>
                <a:spcPts val="400"/>
              </a:spcBef>
              <a:spcAft>
                <a:spcPts val="0"/>
              </a:spcAft>
              <a:buClr>
                <a:schemeClr val="dk1"/>
              </a:buClr>
              <a:buSzPts val="2000"/>
              <a:buChar char="•"/>
            </a:pPr>
            <a:r>
              <a:rPr i="1" lang="en-US" sz="2000">
                <a:latin typeface="Arial"/>
                <a:ea typeface="Arial"/>
                <a:cs typeface="Arial"/>
                <a:sym typeface="Arial"/>
              </a:rPr>
              <a:t>A Guide for Merit Badge Counseling</a:t>
            </a:r>
            <a:r>
              <a:rPr lang="en-US" sz="2000">
                <a:latin typeface="Arial"/>
                <a:ea typeface="Arial"/>
                <a:cs typeface="Arial"/>
                <a:sym typeface="Arial"/>
              </a:rPr>
              <a:t>, No. 512-065</a:t>
            </a:r>
            <a:endParaRPr/>
          </a:p>
          <a:p>
            <a:pPr indent="-292100" lvl="0" marL="292100" rtl="0" algn="l">
              <a:lnSpc>
                <a:spcPct val="90000"/>
              </a:lnSpc>
              <a:spcBef>
                <a:spcPts val="400"/>
              </a:spcBef>
              <a:spcAft>
                <a:spcPts val="0"/>
              </a:spcAft>
              <a:buClr>
                <a:schemeClr val="dk1"/>
              </a:buClr>
              <a:buSzPts val="2000"/>
              <a:buChar char="•"/>
            </a:pPr>
            <a:r>
              <a:rPr i="1" lang="en-US" sz="2000">
                <a:latin typeface="Arial"/>
                <a:ea typeface="Arial"/>
                <a:cs typeface="Arial"/>
                <a:sym typeface="Arial"/>
              </a:rPr>
              <a:t>Scouts BSA Handbook </a:t>
            </a:r>
            <a:r>
              <a:rPr lang="en-US" sz="2000">
                <a:latin typeface="Arial"/>
                <a:ea typeface="Arial"/>
                <a:cs typeface="Arial"/>
                <a:sym typeface="Arial"/>
              </a:rPr>
              <a:t>(previously Boy Scout Handbook</a:t>
            </a:r>
            <a:endParaRPr/>
          </a:p>
          <a:p>
            <a:pPr indent="-292100" lvl="0" marL="292100" rtl="0" algn="l">
              <a:lnSpc>
                <a:spcPct val="90000"/>
              </a:lnSpc>
              <a:spcBef>
                <a:spcPts val="400"/>
              </a:spcBef>
              <a:spcAft>
                <a:spcPts val="0"/>
              </a:spcAft>
              <a:buClr>
                <a:schemeClr val="dk1"/>
              </a:buClr>
              <a:buSzPts val="2000"/>
              <a:buChar char="•"/>
            </a:pPr>
            <a:r>
              <a:rPr lang="en-US" sz="2000">
                <a:latin typeface="Arial"/>
                <a:ea typeface="Arial"/>
                <a:cs typeface="Arial"/>
                <a:sym typeface="Arial"/>
              </a:rPr>
              <a:t>Merit Badge Counselor Information, No. 34405</a:t>
            </a:r>
            <a:endParaRPr/>
          </a:p>
          <a:p>
            <a:pPr indent="-292100" lvl="0" marL="292100" rtl="0" algn="l">
              <a:lnSpc>
                <a:spcPct val="90000"/>
              </a:lnSpc>
              <a:spcBef>
                <a:spcPts val="400"/>
              </a:spcBef>
              <a:spcAft>
                <a:spcPts val="0"/>
              </a:spcAft>
              <a:buClr>
                <a:schemeClr val="dk1"/>
              </a:buClr>
              <a:buSzPts val="2000"/>
              <a:buChar char="•"/>
            </a:pPr>
            <a:r>
              <a:rPr lang="en-US" sz="2000">
                <a:latin typeface="Arial"/>
                <a:ea typeface="Arial"/>
                <a:cs typeface="Arial"/>
                <a:sym typeface="Arial"/>
              </a:rPr>
              <a:t>BSA Adult Application, No. 524-501</a:t>
            </a:r>
            <a:endParaRPr/>
          </a:p>
          <a:p>
            <a:pPr indent="-292100" lvl="0" marL="292100" rtl="0" algn="l">
              <a:lnSpc>
                <a:spcPct val="90000"/>
              </a:lnSpc>
              <a:spcBef>
                <a:spcPts val="400"/>
              </a:spcBef>
              <a:spcAft>
                <a:spcPts val="0"/>
              </a:spcAft>
              <a:buClr>
                <a:schemeClr val="dk1"/>
              </a:buClr>
              <a:buSzPts val="2000"/>
              <a:buChar char="•"/>
            </a:pPr>
            <a:r>
              <a:rPr lang="en-US" sz="2000">
                <a:latin typeface="Arial"/>
                <a:ea typeface="Arial"/>
                <a:cs typeface="Arial"/>
                <a:sym typeface="Arial"/>
              </a:rPr>
              <a:t>Merit Badge Group Instruction Guide, No. 512-066</a:t>
            </a:r>
            <a:endParaRPr/>
          </a:p>
        </p:txBody>
      </p:sp>
      <p:sp>
        <p:nvSpPr>
          <p:cNvPr id="485" name="Google Shape;485;p49"/>
          <p:cNvSpPr/>
          <p:nvPr/>
        </p:nvSpPr>
        <p:spPr>
          <a:xfrm>
            <a:off x="63500" y="493713"/>
            <a:ext cx="5808663" cy="6397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000000"/>
                </a:solidFill>
                <a:latin typeface="Arial"/>
                <a:ea typeface="Arial"/>
                <a:cs typeface="Arial"/>
                <a:sym typeface="Arial"/>
              </a:rPr>
              <a:t>For More Information</a:t>
            </a:r>
            <a:endParaRPr/>
          </a:p>
        </p:txBody>
      </p:sp>
      <p:sp>
        <p:nvSpPr>
          <p:cNvPr id="486" name="Google Shape;486;p49"/>
          <p:cNvSpPr/>
          <p:nvPr/>
        </p:nvSpPr>
        <p:spPr>
          <a:xfrm>
            <a:off x="341313" y="1219200"/>
            <a:ext cx="5105400" cy="11382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400"/>
              <a:buFont typeface="Arial"/>
              <a:buNone/>
            </a:pPr>
            <a:r>
              <a:rPr b="1" lang="en-US" sz="2400">
                <a:solidFill>
                  <a:srgbClr val="000000"/>
                </a:solidFill>
                <a:latin typeface="Arial"/>
                <a:ea typeface="Arial"/>
                <a:cs typeface="Arial"/>
                <a:sym typeface="Arial"/>
              </a:rPr>
              <a:t>Other advancement presentations available at:</a:t>
            </a:r>
            <a:endParaRPr/>
          </a:p>
          <a:p>
            <a:pPr indent="0" lvl="0" marL="0" marR="0" rtl="0" algn="l">
              <a:spcBef>
                <a:spcPts val="0"/>
              </a:spcBef>
              <a:spcAft>
                <a:spcPts val="0"/>
              </a:spcAft>
              <a:buClr>
                <a:srgbClr val="0070C0"/>
              </a:buClr>
              <a:buSzPts val="2000"/>
              <a:buFont typeface="Arial"/>
              <a:buNone/>
            </a:pPr>
            <a:r>
              <a:rPr lang="en-US" sz="2000">
                <a:solidFill>
                  <a:srgbClr val="0070C0"/>
                </a:solidFill>
                <a:latin typeface="Arial"/>
                <a:ea typeface="Arial"/>
                <a:cs typeface="Arial"/>
                <a:sym typeface="Arial"/>
              </a:rPr>
              <a:t>www.scouting.org/advancement</a:t>
            </a:r>
            <a:endParaRPr/>
          </a:p>
        </p:txBody>
      </p:sp>
      <p:pic>
        <p:nvPicPr>
          <p:cNvPr id="487" name="Google Shape;487;p49"/>
          <p:cNvPicPr preferRelativeResize="0"/>
          <p:nvPr/>
        </p:nvPicPr>
        <p:blipFill rotWithShape="1">
          <a:blip r:embed="rId3">
            <a:alphaModFix/>
          </a:blip>
          <a:srcRect b="0" l="0" r="0" t="0"/>
          <a:stretch/>
        </p:blipFill>
        <p:spPr>
          <a:xfrm>
            <a:off x="5922963" y="862013"/>
            <a:ext cx="2743200" cy="3562350"/>
          </a:xfrm>
          <a:prstGeom prst="rect">
            <a:avLst/>
          </a:prstGeom>
          <a:noFill/>
          <a:ln>
            <a:noFill/>
          </a:ln>
        </p:spPr>
      </p:pic>
      <p:pic>
        <p:nvPicPr>
          <p:cNvPr id="488" name="Google Shape;488;p49"/>
          <p:cNvPicPr preferRelativeResize="0"/>
          <p:nvPr/>
        </p:nvPicPr>
        <p:blipFill rotWithShape="1">
          <a:blip r:embed="rId4">
            <a:alphaModFix/>
          </a:blip>
          <a:srcRect b="0" l="0" r="0" t="0"/>
          <a:stretch/>
        </p:blipFill>
        <p:spPr>
          <a:xfrm>
            <a:off x="5922963" y="933049"/>
            <a:ext cx="2742732" cy="3562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9"/>
          <p:cNvSpPr txBox="1"/>
          <p:nvPr>
            <p:ph idx="4294967295" type="title"/>
          </p:nvPr>
        </p:nvSpPr>
        <p:spPr>
          <a:xfrm>
            <a:off x="-19050" y="533400"/>
            <a:ext cx="9144000" cy="800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latin typeface="Arial"/>
                <a:ea typeface="Arial"/>
                <a:cs typeface="Arial"/>
                <a:sym typeface="Arial"/>
              </a:rPr>
              <a:t>Methods of Scouting</a:t>
            </a:r>
            <a:endParaRPr/>
          </a:p>
        </p:txBody>
      </p:sp>
      <p:sp>
        <p:nvSpPr>
          <p:cNvPr id="65" name="Google Shape;65;p9"/>
          <p:cNvSpPr txBox="1"/>
          <p:nvPr>
            <p:ph idx="4294967295" type="body"/>
          </p:nvPr>
        </p:nvSpPr>
        <p:spPr>
          <a:xfrm>
            <a:off x="1981200" y="1447800"/>
            <a:ext cx="5638800" cy="4572000"/>
          </a:xfrm>
          <a:prstGeom prst="rect">
            <a:avLst/>
          </a:prstGeom>
          <a:noFill/>
          <a:ln>
            <a:noFill/>
          </a:ln>
        </p:spPr>
        <p:txBody>
          <a:bodyPr anchorCtr="0" anchor="t" bIns="45700" lIns="91425" spcFirstLastPara="1" rIns="91425" wrap="square" tIns="45700">
            <a:noAutofit/>
          </a:bodyPr>
          <a:lstStyle/>
          <a:p>
            <a:pPr indent="-571500" lvl="0" marL="571500" rtl="0" algn="l">
              <a:spcBef>
                <a:spcPts val="0"/>
              </a:spcBef>
              <a:spcAft>
                <a:spcPts val="0"/>
              </a:spcAft>
              <a:buClr>
                <a:schemeClr val="dk1"/>
              </a:buClr>
              <a:buSzPts val="3200"/>
              <a:buFont typeface="Arial"/>
              <a:buChar char="•"/>
            </a:pPr>
            <a:r>
              <a:rPr lang="en-US">
                <a:latin typeface="Arial"/>
                <a:ea typeface="Arial"/>
                <a:cs typeface="Arial"/>
                <a:sym typeface="Arial"/>
              </a:rPr>
              <a:t>Scouting ideals </a:t>
            </a:r>
            <a:endParaRPr/>
          </a:p>
          <a:p>
            <a:pPr indent="-571500" lvl="0" marL="571500" rtl="0" algn="l">
              <a:spcBef>
                <a:spcPts val="400"/>
              </a:spcBef>
              <a:spcAft>
                <a:spcPts val="0"/>
              </a:spcAft>
              <a:buClr>
                <a:schemeClr val="dk1"/>
              </a:buClr>
              <a:buSzPts val="3200"/>
              <a:buFont typeface="Arial"/>
              <a:buChar char="•"/>
            </a:pPr>
            <a:r>
              <a:rPr lang="en-US">
                <a:latin typeface="Arial"/>
                <a:ea typeface="Arial"/>
                <a:cs typeface="Arial"/>
                <a:sym typeface="Arial"/>
              </a:rPr>
              <a:t>Patrol method</a:t>
            </a:r>
            <a:endParaRPr/>
          </a:p>
          <a:p>
            <a:pPr indent="-571500" lvl="0" marL="571500" rtl="0" algn="l">
              <a:spcBef>
                <a:spcPts val="400"/>
              </a:spcBef>
              <a:spcAft>
                <a:spcPts val="0"/>
              </a:spcAft>
              <a:buClr>
                <a:srgbClr val="FFC000"/>
              </a:buClr>
              <a:buSzPts val="3200"/>
              <a:buFont typeface="Arial"/>
              <a:buChar char="•"/>
            </a:pPr>
            <a:r>
              <a:rPr lang="en-US">
                <a:solidFill>
                  <a:srgbClr val="FFC000"/>
                </a:solidFill>
                <a:latin typeface="Arial"/>
                <a:ea typeface="Arial"/>
                <a:cs typeface="Arial"/>
                <a:sym typeface="Arial"/>
              </a:rPr>
              <a:t>Advancement</a:t>
            </a:r>
            <a:endParaRPr/>
          </a:p>
          <a:p>
            <a:pPr indent="-571500" lvl="0" marL="571500" rtl="0" algn="l">
              <a:spcBef>
                <a:spcPts val="400"/>
              </a:spcBef>
              <a:spcAft>
                <a:spcPts val="0"/>
              </a:spcAft>
              <a:buClr>
                <a:srgbClr val="FFC000"/>
              </a:buClr>
              <a:buSzPts val="3200"/>
              <a:buFont typeface="Arial"/>
              <a:buChar char="•"/>
            </a:pPr>
            <a:r>
              <a:rPr lang="en-US">
                <a:solidFill>
                  <a:srgbClr val="FFC000"/>
                </a:solidFill>
                <a:latin typeface="Arial"/>
                <a:ea typeface="Arial"/>
                <a:cs typeface="Arial"/>
                <a:sym typeface="Arial"/>
              </a:rPr>
              <a:t>Association with adults</a:t>
            </a:r>
            <a:endParaRPr/>
          </a:p>
          <a:p>
            <a:pPr indent="-571500" lvl="0" marL="571500" rtl="0" algn="l">
              <a:spcBef>
                <a:spcPts val="400"/>
              </a:spcBef>
              <a:spcAft>
                <a:spcPts val="0"/>
              </a:spcAft>
              <a:buClr>
                <a:schemeClr val="dk1"/>
              </a:buClr>
              <a:buSzPts val="3200"/>
              <a:buFont typeface="Arial"/>
              <a:buChar char="•"/>
            </a:pPr>
            <a:r>
              <a:rPr lang="en-US">
                <a:latin typeface="Arial"/>
                <a:ea typeface="Arial"/>
                <a:cs typeface="Arial"/>
                <a:sym typeface="Arial"/>
              </a:rPr>
              <a:t>Outdoors</a:t>
            </a:r>
            <a:endParaRPr/>
          </a:p>
          <a:p>
            <a:pPr indent="-571500" lvl="0" marL="571500" rtl="0" algn="l">
              <a:spcBef>
                <a:spcPts val="400"/>
              </a:spcBef>
              <a:spcAft>
                <a:spcPts val="0"/>
              </a:spcAft>
              <a:buClr>
                <a:schemeClr val="dk1"/>
              </a:buClr>
              <a:buSzPts val="3200"/>
              <a:buFont typeface="Arial"/>
              <a:buChar char="•"/>
            </a:pPr>
            <a:r>
              <a:rPr lang="en-US">
                <a:latin typeface="Arial"/>
                <a:ea typeface="Arial"/>
                <a:cs typeface="Arial"/>
                <a:sym typeface="Arial"/>
              </a:rPr>
              <a:t>Leadership development</a:t>
            </a:r>
            <a:endParaRPr/>
          </a:p>
          <a:p>
            <a:pPr indent="-571500" lvl="0" marL="571500" rtl="0" algn="l">
              <a:spcBef>
                <a:spcPts val="400"/>
              </a:spcBef>
              <a:spcAft>
                <a:spcPts val="0"/>
              </a:spcAft>
              <a:buClr>
                <a:schemeClr val="dk1"/>
              </a:buClr>
              <a:buSzPts val="3200"/>
              <a:buFont typeface="Arial"/>
              <a:buChar char="•"/>
            </a:pPr>
            <a:r>
              <a:rPr lang="en-US">
                <a:latin typeface="Arial"/>
                <a:ea typeface="Arial"/>
                <a:cs typeface="Arial"/>
                <a:sym typeface="Arial"/>
              </a:rPr>
              <a:t>Uniform</a:t>
            </a:r>
            <a:endParaRPr/>
          </a:p>
          <a:p>
            <a:pPr indent="-571500" lvl="0" marL="571500" rtl="0" algn="l">
              <a:spcBef>
                <a:spcPts val="400"/>
              </a:spcBef>
              <a:spcAft>
                <a:spcPts val="0"/>
              </a:spcAft>
              <a:buClr>
                <a:srgbClr val="FFC000"/>
              </a:buClr>
              <a:buSzPts val="3200"/>
              <a:buFont typeface="Arial"/>
              <a:buChar char="•"/>
            </a:pPr>
            <a:r>
              <a:rPr lang="en-US">
                <a:solidFill>
                  <a:srgbClr val="FFC000"/>
                </a:solidFill>
                <a:latin typeface="Arial"/>
                <a:ea typeface="Arial"/>
                <a:cs typeface="Arial"/>
                <a:sym typeface="Arial"/>
              </a:rPr>
              <a:t>Personal growth</a:t>
            </a:r>
            <a:endParaRPr/>
          </a:p>
        </p:txBody>
      </p:sp>
      <p:sp>
        <p:nvSpPr>
          <p:cNvPr id="66" name="Google Shape;66;p9"/>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2.0.0.4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p10"/>
          <p:cNvSpPr txBox="1"/>
          <p:nvPr/>
        </p:nvSpPr>
        <p:spPr>
          <a:xfrm>
            <a:off x="0" y="581025"/>
            <a:ext cx="9144000" cy="13239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Four Steps</a:t>
            </a:r>
            <a:endParaRPr/>
          </a:p>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In Scout Advancement</a:t>
            </a:r>
            <a:endParaRPr/>
          </a:p>
        </p:txBody>
      </p:sp>
      <p:pic>
        <p:nvPicPr>
          <p:cNvPr descr="http://www.scouting.org/filestore/jpg/scubapatch.jpg?w=350&amp;h=322&amp;as=1" id="73" name="Google Shape;73;p10"/>
          <p:cNvPicPr preferRelativeResize="0"/>
          <p:nvPr/>
        </p:nvPicPr>
        <p:blipFill rotWithShape="1">
          <a:blip r:embed="rId3">
            <a:alphaModFix/>
          </a:blip>
          <a:srcRect b="0" l="0" r="0" t="0"/>
          <a:stretch/>
        </p:blipFill>
        <p:spPr>
          <a:xfrm>
            <a:off x="6859588" y="2095500"/>
            <a:ext cx="1614487" cy="1484313"/>
          </a:xfrm>
          <a:prstGeom prst="rect">
            <a:avLst/>
          </a:prstGeom>
          <a:noFill/>
          <a:ln>
            <a:noFill/>
          </a:ln>
        </p:spPr>
      </p:pic>
      <p:sp>
        <p:nvSpPr>
          <p:cNvPr id="74" name="Google Shape;74;p10"/>
          <p:cNvSpPr txBox="1"/>
          <p:nvPr/>
        </p:nvSpPr>
        <p:spPr>
          <a:xfrm>
            <a:off x="2066925" y="2363788"/>
            <a:ext cx="5553075" cy="2292350"/>
          </a:xfrm>
          <a:prstGeom prst="rect">
            <a:avLst/>
          </a:prstGeom>
          <a:noFill/>
          <a:ln>
            <a:noFill/>
          </a:ln>
        </p:spPr>
        <p:txBody>
          <a:bodyPr anchorCtr="0" anchor="t" bIns="45700" lIns="91425" spcFirstLastPara="1" rIns="91425" wrap="square" tIns="45700">
            <a:noAutofit/>
          </a:bodyPr>
          <a:lstStyle/>
          <a:p>
            <a:pPr indent="-547688" lvl="0" marL="547688" marR="0" rtl="0" algn="l">
              <a:spcBef>
                <a:spcPts val="0"/>
              </a:spcBef>
              <a:spcAft>
                <a:spcPts val="0"/>
              </a:spcAft>
              <a:buClr>
                <a:schemeClr val="dk1"/>
              </a:buClr>
              <a:buSzPts val="3200"/>
              <a:buFont typeface="Noto Sans Symbols"/>
              <a:buAutoNum type="arabicPeriod"/>
            </a:pPr>
            <a:r>
              <a:rPr lang="en-US" sz="3200">
                <a:solidFill>
                  <a:schemeClr val="dk1"/>
                </a:solidFill>
                <a:latin typeface="Arial"/>
                <a:ea typeface="Arial"/>
                <a:cs typeface="Arial"/>
                <a:sym typeface="Arial"/>
              </a:rPr>
              <a:t>The</a:t>
            </a:r>
            <a:r>
              <a:rPr b="1" lang="en-US" sz="3200">
                <a:solidFill>
                  <a:schemeClr val="dk1"/>
                </a:solidFill>
                <a:latin typeface="Arial"/>
                <a:ea typeface="Arial"/>
                <a:cs typeface="Arial"/>
                <a:sym typeface="Arial"/>
              </a:rPr>
              <a:t> </a:t>
            </a:r>
            <a:r>
              <a:rPr lang="en-US" sz="3200">
                <a:solidFill>
                  <a:schemeClr val="dk1"/>
                </a:solidFill>
                <a:latin typeface="Arial"/>
                <a:ea typeface="Arial"/>
                <a:cs typeface="Arial"/>
                <a:sym typeface="Arial"/>
              </a:rPr>
              <a:t>Scout </a:t>
            </a:r>
            <a:r>
              <a:rPr b="1" lang="en-US" sz="3200">
                <a:solidFill>
                  <a:schemeClr val="dk1"/>
                </a:solidFill>
                <a:latin typeface="Arial"/>
                <a:ea typeface="Arial"/>
                <a:cs typeface="Arial"/>
                <a:sym typeface="Arial"/>
              </a:rPr>
              <a:t>learns</a:t>
            </a:r>
            <a:r>
              <a:rPr lang="en-US" sz="3200">
                <a:solidFill>
                  <a:schemeClr val="dk1"/>
                </a:solidFill>
                <a:latin typeface="Arial"/>
                <a:ea typeface="Arial"/>
                <a:cs typeface="Arial"/>
                <a:sym typeface="Arial"/>
              </a:rPr>
              <a:t>.</a:t>
            </a:r>
            <a:endParaRPr b="1" sz="3200">
              <a:solidFill>
                <a:schemeClr val="dk1"/>
              </a:solidFill>
              <a:latin typeface="Arial"/>
              <a:ea typeface="Arial"/>
              <a:cs typeface="Arial"/>
              <a:sym typeface="Arial"/>
            </a:endParaRPr>
          </a:p>
          <a:p>
            <a:pPr indent="-547688" lvl="0" marL="547688" marR="0" rtl="0" algn="l">
              <a:spcBef>
                <a:spcPts val="600"/>
              </a:spcBef>
              <a:spcAft>
                <a:spcPts val="0"/>
              </a:spcAft>
              <a:buClr>
                <a:schemeClr val="dk1"/>
              </a:buClr>
              <a:buSzPts val="3200"/>
              <a:buFont typeface="Noto Sans Symbols"/>
              <a:buAutoNum type="arabicPeriod"/>
            </a:pPr>
            <a:r>
              <a:rPr lang="en-US" sz="3200">
                <a:solidFill>
                  <a:schemeClr val="dk1"/>
                </a:solidFill>
                <a:latin typeface="Arial"/>
                <a:ea typeface="Arial"/>
                <a:cs typeface="Arial"/>
                <a:sym typeface="Arial"/>
              </a:rPr>
              <a:t>The Scout is </a:t>
            </a:r>
            <a:r>
              <a:rPr b="1" lang="en-US" sz="3200">
                <a:solidFill>
                  <a:schemeClr val="dk1"/>
                </a:solidFill>
                <a:latin typeface="Arial"/>
                <a:ea typeface="Arial"/>
                <a:cs typeface="Arial"/>
                <a:sym typeface="Arial"/>
              </a:rPr>
              <a:t>tested</a:t>
            </a:r>
            <a:r>
              <a:rPr lang="en-US" sz="3200">
                <a:solidFill>
                  <a:schemeClr val="dk1"/>
                </a:solidFill>
                <a:latin typeface="Arial"/>
                <a:ea typeface="Arial"/>
                <a:cs typeface="Arial"/>
                <a:sym typeface="Arial"/>
              </a:rPr>
              <a:t>.</a:t>
            </a:r>
            <a:endParaRPr b="1" sz="3200">
              <a:solidFill>
                <a:schemeClr val="dk1"/>
              </a:solidFill>
              <a:latin typeface="Arial"/>
              <a:ea typeface="Arial"/>
              <a:cs typeface="Arial"/>
              <a:sym typeface="Arial"/>
            </a:endParaRPr>
          </a:p>
          <a:p>
            <a:pPr indent="-547688" lvl="0" marL="547688" marR="0" rtl="0" algn="l">
              <a:spcBef>
                <a:spcPts val="600"/>
              </a:spcBef>
              <a:spcAft>
                <a:spcPts val="0"/>
              </a:spcAft>
              <a:buClr>
                <a:schemeClr val="dk1"/>
              </a:buClr>
              <a:buSzPts val="3200"/>
              <a:buFont typeface="Noto Sans Symbols"/>
              <a:buAutoNum type="arabicPeriod"/>
            </a:pPr>
            <a:r>
              <a:rPr lang="en-US" sz="3200">
                <a:solidFill>
                  <a:schemeClr val="dk1"/>
                </a:solidFill>
                <a:latin typeface="Arial"/>
                <a:ea typeface="Arial"/>
                <a:cs typeface="Arial"/>
                <a:sym typeface="Arial"/>
              </a:rPr>
              <a:t>The Scout is </a:t>
            </a:r>
            <a:r>
              <a:rPr b="1" lang="en-US" sz="3200">
                <a:solidFill>
                  <a:schemeClr val="dk1"/>
                </a:solidFill>
                <a:latin typeface="Arial"/>
                <a:ea typeface="Arial"/>
                <a:cs typeface="Arial"/>
                <a:sym typeface="Arial"/>
              </a:rPr>
              <a:t>reviewed</a:t>
            </a:r>
            <a:r>
              <a:rPr lang="en-US" sz="3200">
                <a:solidFill>
                  <a:schemeClr val="dk1"/>
                </a:solidFill>
                <a:latin typeface="Arial"/>
                <a:ea typeface="Arial"/>
                <a:cs typeface="Arial"/>
                <a:sym typeface="Arial"/>
              </a:rPr>
              <a:t>.</a:t>
            </a:r>
            <a:endParaRPr b="1" sz="3200">
              <a:solidFill>
                <a:schemeClr val="dk1"/>
              </a:solidFill>
              <a:latin typeface="Arial"/>
              <a:ea typeface="Arial"/>
              <a:cs typeface="Arial"/>
              <a:sym typeface="Arial"/>
            </a:endParaRPr>
          </a:p>
          <a:p>
            <a:pPr indent="-547688" lvl="0" marL="547688" marR="0" rtl="0" algn="l">
              <a:spcBef>
                <a:spcPts val="600"/>
              </a:spcBef>
              <a:spcAft>
                <a:spcPts val="0"/>
              </a:spcAft>
              <a:buClr>
                <a:schemeClr val="dk1"/>
              </a:buClr>
              <a:buSzPts val="3200"/>
              <a:buFont typeface="Noto Sans Symbols"/>
              <a:buAutoNum type="arabicPeriod"/>
            </a:pPr>
            <a:r>
              <a:rPr lang="en-US" sz="3200">
                <a:solidFill>
                  <a:schemeClr val="dk1"/>
                </a:solidFill>
                <a:latin typeface="Arial"/>
                <a:ea typeface="Arial"/>
                <a:cs typeface="Arial"/>
                <a:sym typeface="Arial"/>
              </a:rPr>
              <a:t>The Scout is </a:t>
            </a:r>
            <a:r>
              <a:rPr b="1" lang="en-US" sz="3200">
                <a:solidFill>
                  <a:schemeClr val="dk1"/>
                </a:solidFill>
                <a:latin typeface="Arial"/>
                <a:ea typeface="Arial"/>
                <a:cs typeface="Arial"/>
                <a:sym typeface="Arial"/>
              </a:rPr>
              <a:t>recognized</a:t>
            </a:r>
            <a:r>
              <a:rPr lang="en-US" sz="3200">
                <a:solidFill>
                  <a:schemeClr val="dk1"/>
                </a:solidFill>
                <a:latin typeface="Arial"/>
                <a:ea typeface="Arial"/>
                <a:cs typeface="Arial"/>
                <a:sym typeface="Arial"/>
              </a:rPr>
              <a:t>.</a:t>
            </a:r>
            <a:endParaRPr b="1" sz="3200">
              <a:solidFill>
                <a:schemeClr val="dk1"/>
              </a:solidFill>
              <a:latin typeface="Arial"/>
              <a:ea typeface="Arial"/>
              <a:cs typeface="Arial"/>
              <a:sym typeface="Arial"/>
            </a:endParaRPr>
          </a:p>
        </p:txBody>
      </p:sp>
      <p:pic>
        <p:nvPicPr>
          <p:cNvPr descr="M:\type_docs\Diane\Frank\FirstAid.jpg" id="75" name="Google Shape;75;p10"/>
          <p:cNvPicPr preferRelativeResize="0"/>
          <p:nvPr/>
        </p:nvPicPr>
        <p:blipFill rotWithShape="1">
          <a:blip r:embed="rId4">
            <a:alphaModFix/>
          </a:blip>
          <a:srcRect b="0" l="0" r="0" t="0"/>
          <a:stretch/>
        </p:blipFill>
        <p:spPr>
          <a:xfrm>
            <a:off x="379413" y="4113213"/>
            <a:ext cx="1449387" cy="1457325"/>
          </a:xfrm>
          <a:prstGeom prst="rect">
            <a:avLst/>
          </a:prstGeom>
          <a:noFill/>
          <a:ln>
            <a:noFill/>
          </a:ln>
        </p:spPr>
      </p:pic>
      <p:sp>
        <p:nvSpPr>
          <p:cNvPr id="76" name="Google Shape;76;p10"/>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4.2.1.0</a:t>
            </a:r>
            <a:endParaRPr/>
          </a:p>
        </p:txBody>
      </p:sp>
      <p:sp>
        <p:nvSpPr>
          <p:cNvPr id="77" name="Google Shape;77;p10"/>
          <p:cNvSpPr/>
          <p:nvPr/>
        </p:nvSpPr>
        <p:spPr>
          <a:xfrm>
            <a:off x="993775" y="4843463"/>
            <a:ext cx="8150225" cy="9540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800"/>
              <a:buFont typeface="Arial"/>
              <a:buNone/>
            </a:pPr>
            <a:r>
              <a:rPr lang="en-US" sz="2800">
                <a:solidFill>
                  <a:srgbClr val="000000"/>
                </a:solidFill>
                <a:latin typeface="Arial"/>
                <a:ea typeface="Arial"/>
                <a:cs typeface="Arial"/>
                <a:sym typeface="Arial"/>
              </a:rPr>
              <a:t>Merit badge counselors</a:t>
            </a:r>
            <a:endParaRPr/>
          </a:p>
          <a:p>
            <a:pPr indent="0" lvl="0" marL="0" marR="0" rtl="0" algn="ctr">
              <a:spcBef>
                <a:spcPts val="0"/>
              </a:spcBef>
              <a:spcAft>
                <a:spcPts val="0"/>
              </a:spcAft>
              <a:buClr>
                <a:srgbClr val="000000"/>
              </a:buClr>
              <a:buSzPts val="2800"/>
              <a:buFont typeface="Arial"/>
              <a:buNone/>
            </a:pPr>
            <a:r>
              <a:rPr lang="en-US" sz="2800">
                <a:solidFill>
                  <a:srgbClr val="000000"/>
                </a:solidFill>
                <a:latin typeface="Arial"/>
                <a:ea typeface="Arial"/>
                <a:cs typeface="Arial"/>
                <a:sym typeface="Arial"/>
              </a:rPr>
              <a:t>are directly involved in the first </a:t>
            </a:r>
            <a:r>
              <a:rPr lang="en-US" sz="2800">
                <a:solidFill>
                  <a:srgbClr val="FFC000"/>
                </a:solidFill>
                <a:latin typeface="Arial"/>
                <a:ea typeface="Arial"/>
                <a:cs typeface="Arial"/>
                <a:sym typeface="Arial"/>
              </a:rPr>
              <a:t>two steps</a:t>
            </a:r>
            <a:r>
              <a:rPr lang="en-US" sz="2800">
                <a:solidFill>
                  <a:srgbClr val="000000"/>
                </a:solidFill>
                <a:latin typeface="Arial"/>
                <a:ea typeface="Arial"/>
                <a:cs typeface="Arial"/>
                <a:sym typeface="Arial"/>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1"/>
          <p:cNvSpPr txBox="1"/>
          <p:nvPr/>
        </p:nvSpPr>
        <p:spPr>
          <a:xfrm>
            <a:off x="0" y="415925"/>
            <a:ext cx="9144000" cy="12620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Merit Badges:</a:t>
            </a:r>
            <a:endParaRPr/>
          </a:p>
          <a:p>
            <a:pPr indent="0" lvl="0" marL="0" marR="0" rtl="0" algn="ctr">
              <a:spcBef>
                <a:spcPts val="0"/>
              </a:spcBef>
              <a:spcAft>
                <a:spcPts val="0"/>
              </a:spcAft>
              <a:buClr>
                <a:schemeClr val="dk1"/>
              </a:buClr>
              <a:buSzPts val="3600"/>
              <a:buFont typeface="Arial"/>
              <a:buNone/>
            </a:pPr>
            <a:r>
              <a:rPr b="1" lang="en-US" sz="3600">
                <a:solidFill>
                  <a:schemeClr val="dk1"/>
                </a:solidFill>
                <a:latin typeface="Arial"/>
                <a:ea typeface="Arial"/>
                <a:cs typeface="Arial"/>
                <a:sym typeface="Arial"/>
              </a:rPr>
              <a:t>Their Role in Advancement</a:t>
            </a:r>
            <a:endParaRPr/>
          </a:p>
        </p:txBody>
      </p:sp>
      <p:sp>
        <p:nvSpPr>
          <p:cNvPr id="84" name="Google Shape;84;p11"/>
          <p:cNvSpPr txBox="1"/>
          <p:nvPr/>
        </p:nvSpPr>
        <p:spPr>
          <a:xfrm>
            <a:off x="374650" y="2024063"/>
            <a:ext cx="8394700" cy="367793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Arial"/>
                <a:ea typeface="Arial"/>
                <a:cs typeface="Arial"/>
                <a:sym typeface="Arial"/>
              </a:rPr>
              <a:t>Merit badges are integral to advancement.</a:t>
            </a:r>
            <a:endParaRPr/>
          </a:p>
          <a:p>
            <a:pPr indent="-457200" lvl="0" marL="457200" marR="0" rtl="0" algn="l">
              <a:spcBef>
                <a:spcPts val="600"/>
              </a:spcBef>
              <a:spcAft>
                <a:spcPts val="0"/>
              </a:spcAft>
              <a:buClr>
                <a:schemeClr val="dk1"/>
              </a:buClr>
              <a:buSzPts val="2600"/>
              <a:buFont typeface="Arial"/>
              <a:buChar char="•"/>
            </a:pPr>
            <a:r>
              <a:rPr lang="en-US" sz="2600">
                <a:solidFill>
                  <a:schemeClr val="dk1"/>
                </a:solidFill>
                <a:latin typeface="Arial"/>
                <a:ea typeface="Arial"/>
                <a:cs typeface="Arial"/>
                <a:sym typeface="Arial"/>
              </a:rPr>
              <a:t>Any Scout may earn them at any time, including</a:t>
            </a:r>
            <a:br>
              <a:rPr lang="en-US" sz="2600">
                <a:solidFill>
                  <a:schemeClr val="dk1"/>
                </a:solidFill>
                <a:latin typeface="Arial"/>
                <a:ea typeface="Arial"/>
                <a:cs typeface="Arial"/>
                <a:sym typeface="Arial"/>
              </a:rPr>
            </a:br>
            <a:r>
              <a:rPr lang="en-US" sz="2600">
                <a:solidFill>
                  <a:schemeClr val="dk1"/>
                </a:solidFill>
                <a:latin typeface="Arial"/>
                <a:ea typeface="Arial"/>
                <a:cs typeface="Arial"/>
                <a:sym typeface="Arial"/>
              </a:rPr>
              <a:t>qualified Venturers and Sea Scouts.</a:t>
            </a:r>
            <a:endParaRPr/>
          </a:p>
          <a:p>
            <a:pPr indent="-457200" lvl="0" marL="457200" marR="0" rtl="0" algn="l">
              <a:spcBef>
                <a:spcPts val="600"/>
              </a:spcBef>
              <a:spcAft>
                <a:spcPts val="0"/>
              </a:spcAft>
              <a:buClr>
                <a:schemeClr val="dk1"/>
              </a:buClr>
              <a:buSzPts val="2600"/>
              <a:buFont typeface="Arial"/>
              <a:buChar char="•"/>
            </a:pPr>
            <a:r>
              <a:rPr lang="en-US" sz="2600">
                <a:solidFill>
                  <a:schemeClr val="dk1"/>
                </a:solidFill>
                <a:latin typeface="Arial"/>
                <a:ea typeface="Arial"/>
                <a:cs typeface="Arial"/>
                <a:sym typeface="Arial"/>
              </a:rPr>
              <a:t>Merit badges are required for Star, Life, and Eagle.</a:t>
            </a:r>
            <a:endParaRPr/>
          </a:p>
          <a:p>
            <a:pPr indent="-457200" lvl="0" marL="457200" marR="0" rtl="0" algn="l">
              <a:spcBef>
                <a:spcPts val="600"/>
              </a:spcBef>
              <a:spcAft>
                <a:spcPts val="0"/>
              </a:spcAft>
              <a:buClr>
                <a:schemeClr val="dk1"/>
              </a:buClr>
              <a:buSzPts val="2600"/>
              <a:buFont typeface="Arial"/>
              <a:buChar char="•"/>
            </a:pPr>
            <a:r>
              <a:rPr lang="en-US" sz="2600">
                <a:solidFill>
                  <a:schemeClr val="dk1"/>
                </a:solidFill>
                <a:latin typeface="Arial"/>
                <a:ea typeface="Arial"/>
                <a:cs typeface="Arial"/>
                <a:sym typeface="Arial"/>
              </a:rPr>
              <a:t>A total of 21 must be earned for the Eagle rank.</a:t>
            </a:r>
            <a:endParaRPr/>
          </a:p>
          <a:p>
            <a:pPr indent="-457200" lvl="0" marL="457200" marR="0" rtl="0" algn="l">
              <a:spcBef>
                <a:spcPts val="600"/>
              </a:spcBef>
              <a:spcAft>
                <a:spcPts val="0"/>
              </a:spcAft>
              <a:buClr>
                <a:schemeClr val="dk1"/>
              </a:buClr>
              <a:buSzPts val="2600"/>
              <a:buFont typeface="Arial"/>
              <a:buChar char="•"/>
            </a:pPr>
            <a:r>
              <a:rPr lang="en-US" sz="2600">
                <a:solidFill>
                  <a:schemeClr val="dk1"/>
                </a:solidFill>
                <a:latin typeface="Arial"/>
                <a:ea typeface="Arial"/>
                <a:cs typeface="Arial"/>
                <a:sym typeface="Arial"/>
              </a:rPr>
              <a:t>Some merit badges are “required;” some “elective.”</a:t>
            </a:r>
            <a:endParaRPr sz="2600">
              <a:solidFill>
                <a:schemeClr val="dk1"/>
              </a:solidFill>
              <a:latin typeface="Arial"/>
              <a:ea typeface="Arial"/>
              <a:cs typeface="Arial"/>
              <a:sym typeface="Arial"/>
            </a:endParaRPr>
          </a:p>
          <a:p>
            <a:pPr indent="-457200" lvl="0" marL="457200" marR="0" rtl="0" algn="l">
              <a:spcBef>
                <a:spcPts val="600"/>
              </a:spcBef>
              <a:spcAft>
                <a:spcPts val="0"/>
              </a:spcAft>
              <a:buClr>
                <a:schemeClr val="dk1"/>
              </a:buClr>
              <a:buSzPts val="2600"/>
              <a:buFont typeface="Arial"/>
              <a:buChar char="•"/>
            </a:pPr>
            <a:r>
              <a:rPr lang="en-US" sz="2600">
                <a:solidFill>
                  <a:schemeClr val="dk1"/>
                </a:solidFill>
                <a:latin typeface="Arial"/>
                <a:ea typeface="Arial"/>
                <a:cs typeface="Arial"/>
                <a:sym typeface="Arial"/>
              </a:rPr>
              <a:t>Thirteen of the seventeen specific badges are required for Eagle.</a:t>
            </a:r>
            <a:endParaRPr/>
          </a:p>
        </p:txBody>
      </p:sp>
      <p:sp>
        <p:nvSpPr>
          <p:cNvPr id="85" name="Google Shape;85;p11"/>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7.0.0.1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2"/>
          <p:cNvSpPr txBox="1"/>
          <p:nvPr/>
        </p:nvSpPr>
        <p:spPr>
          <a:xfrm>
            <a:off x="0" y="542925"/>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Broad Range of Subjects</a:t>
            </a:r>
            <a:endParaRPr/>
          </a:p>
        </p:txBody>
      </p:sp>
      <p:sp>
        <p:nvSpPr>
          <p:cNvPr id="92" name="Google Shape;92;p12"/>
          <p:cNvSpPr txBox="1"/>
          <p:nvPr/>
        </p:nvSpPr>
        <p:spPr>
          <a:xfrm>
            <a:off x="609600" y="2187575"/>
            <a:ext cx="4419600" cy="341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Agribusiness</a:t>
            </a:r>
            <a:endParaRPr/>
          </a:p>
          <a:p>
            <a:pPr indent="0" lvl="0" marL="0" marR="0" rtl="0" algn="l">
              <a:spcBef>
                <a:spcPts val="400"/>
              </a:spcBef>
              <a:spcAft>
                <a:spcPts val="0"/>
              </a:spcAft>
              <a:buClr>
                <a:schemeClr val="dk1"/>
              </a:buClr>
              <a:buSzPts val="2800"/>
              <a:buFont typeface="Arial"/>
              <a:buNone/>
            </a:pPr>
            <a:r>
              <a:rPr lang="en-US" sz="2800">
                <a:solidFill>
                  <a:schemeClr val="dk1"/>
                </a:solidFill>
                <a:latin typeface="Arial"/>
                <a:ea typeface="Arial"/>
                <a:cs typeface="Arial"/>
                <a:sym typeface="Arial"/>
              </a:rPr>
              <a:t>Arts and crafts</a:t>
            </a:r>
            <a:endParaRPr/>
          </a:p>
          <a:p>
            <a:pPr indent="0" lvl="0" marL="0" marR="0" rtl="0" algn="l">
              <a:spcBef>
                <a:spcPts val="400"/>
              </a:spcBef>
              <a:spcAft>
                <a:spcPts val="0"/>
              </a:spcAft>
              <a:buClr>
                <a:schemeClr val="dk1"/>
              </a:buClr>
              <a:buSzPts val="2800"/>
              <a:buFont typeface="Arial"/>
              <a:buNone/>
            </a:pPr>
            <a:r>
              <a:rPr lang="en-US" sz="2800">
                <a:solidFill>
                  <a:schemeClr val="dk1"/>
                </a:solidFill>
                <a:latin typeface="Arial"/>
                <a:ea typeface="Arial"/>
                <a:cs typeface="Arial"/>
                <a:sym typeface="Arial"/>
              </a:rPr>
              <a:t>Business and industry</a:t>
            </a:r>
            <a:endParaRPr/>
          </a:p>
          <a:p>
            <a:pPr indent="0" lvl="0" marL="0" marR="0" rtl="0" algn="l">
              <a:spcBef>
                <a:spcPts val="400"/>
              </a:spcBef>
              <a:spcAft>
                <a:spcPts val="0"/>
              </a:spcAft>
              <a:buClr>
                <a:schemeClr val="dk1"/>
              </a:buClr>
              <a:buSzPts val="2800"/>
              <a:buFont typeface="Arial"/>
              <a:buNone/>
            </a:pPr>
            <a:r>
              <a:rPr lang="en-US" sz="2800">
                <a:solidFill>
                  <a:schemeClr val="dk1"/>
                </a:solidFill>
                <a:latin typeface="Arial"/>
                <a:ea typeface="Arial"/>
                <a:cs typeface="Arial"/>
                <a:sym typeface="Arial"/>
              </a:rPr>
              <a:t>Communications</a:t>
            </a:r>
            <a:endParaRPr/>
          </a:p>
          <a:p>
            <a:pPr indent="0" lvl="0" marL="0" marR="0" rtl="0" algn="l">
              <a:spcBef>
                <a:spcPts val="400"/>
              </a:spcBef>
              <a:spcAft>
                <a:spcPts val="0"/>
              </a:spcAft>
              <a:buClr>
                <a:schemeClr val="dk1"/>
              </a:buClr>
              <a:buSzPts val="2800"/>
              <a:buFont typeface="Arial"/>
              <a:buNone/>
            </a:pPr>
            <a:r>
              <a:rPr lang="en-US" sz="2800">
                <a:solidFill>
                  <a:schemeClr val="dk1"/>
                </a:solidFill>
                <a:latin typeface="Arial"/>
                <a:ea typeface="Arial"/>
                <a:cs typeface="Arial"/>
                <a:sym typeface="Arial"/>
              </a:rPr>
              <a:t>Conservation</a:t>
            </a:r>
            <a:endParaRPr/>
          </a:p>
          <a:p>
            <a:pPr indent="0" lvl="0" marL="0" marR="0" rtl="0" algn="l">
              <a:spcBef>
                <a:spcPts val="400"/>
              </a:spcBef>
              <a:spcAft>
                <a:spcPts val="0"/>
              </a:spcAft>
              <a:buClr>
                <a:schemeClr val="dk1"/>
              </a:buClr>
              <a:buSzPts val="2800"/>
              <a:buFont typeface="Arial"/>
              <a:buNone/>
            </a:pPr>
            <a:r>
              <a:rPr lang="en-US" sz="2800">
                <a:solidFill>
                  <a:schemeClr val="dk1"/>
                </a:solidFill>
                <a:latin typeface="Arial"/>
                <a:ea typeface="Arial"/>
                <a:cs typeface="Arial"/>
                <a:sym typeface="Arial"/>
              </a:rPr>
              <a:t>Hobbies</a:t>
            </a:r>
            <a:endParaRPr/>
          </a:p>
          <a:p>
            <a:pPr indent="0" lvl="0" marL="0" marR="0" rtl="0" algn="l">
              <a:spcBef>
                <a:spcPts val="400"/>
              </a:spcBef>
              <a:spcAft>
                <a:spcPts val="0"/>
              </a:spcAft>
              <a:buClr>
                <a:schemeClr val="dk1"/>
              </a:buClr>
              <a:buSzPts val="2800"/>
              <a:buFont typeface="Arial"/>
              <a:buNone/>
            </a:pPr>
            <a:r>
              <a:rPr lang="en-US" sz="2800">
                <a:solidFill>
                  <a:schemeClr val="dk1"/>
                </a:solidFill>
                <a:latin typeface="Arial"/>
                <a:ea typeface="Arial"/>
                <a:cs typeface="Arial"/>
                <a:sym typeface="Arial"/>
              </a:rPr>
              <a:t>Natural science</a:t>
            </a:r>
            <a:endParaRPr/>
          </a:p>
        </p:txBody>
      </p:sp>
      <p:sp>
        <p:nvSpPr>
          <p:cNvPr id="93" name="Google Shape;93;p12"/>
          <p:cNvSpPr txBox="1"/>
          <p:nvPr/>
        </p:nvSpPr>
        <p:spPr>
          <a:xfrm>
            <a:off x="4572000" y="2187575"/>
            <a:ext cx="3886200" cy="341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Personal development</a:t>
            </a:r>
            <a:endParaRPr/>
          </a:p>
          <a:p>
            <a:pPr indent="0" lvl="0" marL="0" marR="0" rtl="0" algn="l">
              <a:spcBef>
                <a:spcPts val="400"/>
              </a:spcBef>
              <a:spcAft>
                <a:spcPts val="0"/>
              </a:spcAft>
              <a:buClr>
                <a:schemeClr val="dk1"/>
              </a:buClr>
              <a:buSzPts val="2800"/>
              <a:buFont typeface="Arial"/>
              <a:buNone/>
            </a:pPr>
            <a:r>
              <a:rPr lang="en-US" sz="2800">
                <a:solidFill>
                  <a:schemeClr val="dk1"/>
                </a:solidFill>
                <a:latin typeface="Arial"/>
                <a:ea typeface="Arial"/>
                <a:cs typeface="Arial"/>
                <a:sym typeface="Arial"/>
              </a:rPr>
              <a:t>Physical science</a:t>
            </a:r>
            <a:endParaRPr/>
          </a:p>
          <a:p>
            <a:pPr indent="0" lvl="0" marL="0" marR="0" rtl="0" algn="l">
              <a:spcBef>
                <a:spcPts val="400"/>
              </a:spcBef>
              <a:spcAft>
                <a:spcPts val="0"/>
              </a:spcAft>
              <a:buClr>
                <a:schemeClr val="dk1"/>
              </a:buClr>
              <a:buSzPts val="2800"/>
              <a:buFont typeface="Arial"/>
              <a:buNone/>
            </a:pPr>
            <a:r>
              <a:rPr lang="en-US" sz="2800">
                <a:solidFill>
                  <a:schemeClr val="dk1"/>
                </a:solidFill>
                <a:latin typeface="Arial"/>
                <a:ea typeface="Arial"/>
                <a:cs typeface="Arial"/>
                <a:sym typeface="Arial"/>
              </a:rPr>
              <a:t>Professions</a:t>
            </a:r>
            <a:endParaRPr/>
          </a:p>
          <a:p>
            <a:pPr indent="0" lvl="0" marL="0" marR="0" rtl="0" algn="l">
              <a:spcBef>
                <a:spcPts val="400"/>
              </a:spcBef>
              <a:spcAft>
                <a:spcPts val="0"/>
              </a:spcAft>
              <a:buClr>
                <a:schemeClr val="dk1"/>
              </a:buClr>
              <a:buSzPts val="2800"/>
              <a:buFont typeface="Arial"/>
              <a:buNone/>
            </a:pPr>
            <a:r>
              <a:rPr lang="en-US" sz="2800">
                <a:solidFill>
                  <a:schemeClr val="dk1"/>
                </a:solidFill>
                <a:latin typeface="Arial"/>
                <a:ea typeface="Arial"/>
                <a:cs typeface="Arial"/>
                <a:sym typeface="Arial"/>
              </a:rPr>
              <a:t>Public service</a:t>
            </a:r>
            <a:endParaRPr/>
          </a:p>
          <a:p>
            <a:pPr indent="0" lvl="0" marL="0" marR="0" rtl="0" algn="l">
              <a:spcBef>
                <a:spcPts val="400"/>
              </a:spcBef>
              <a:spcAft>
                <a:spcPts val="0"/>
              </a:spcAft>
              <a:buClr>
                <a:schemeClr val="dk1"/>
              </a:buClr>
              <a:buSzPts val="2800"/>
              <a:buFont typeface="Arial"/>
              <a:buNone/>
            </a:pPr>
            <a:r>
              <a:rPr lang="en-US" sz="2800">
                <a:solidFill>
                  <a:schemeClr val="dk1"/>
                </a:solidFill>
                <a:latin typeface="Arial"/>
                <a:ea typeface="Arial"/>
                <a:cs typeface="Arial"/>
                <a:sym typeface="Arial"/>
              </a:rPr>
              <a:t>Sports</a:t>
            </a:r>
            <a:endParaRPr/>
          </a:p>
          <a:p>
            <a:pPr indent="0" lvl="0" marL="0" marR="0" rtl="0" algn="l">
              <a:spcBef>
                <a:spcPts val="400"/>
              </a:spcBef>
              <a:spcAft>
                <a:spcPts val="0"/>
              </a:spcAft>
              <a:buClr>
                <a:schemeClr val="dk1"/>
              </a:buClr>
              <a:buSzPts val="2800"/>
              <a:buFont typeface="Arial"/>
              <a:buNone/>
            </a:pPr>
            <a:r>
              <a:rPr lang="en-US" sz="2800">
                <a:solidFill>
                  <a:schemeClr val="dk1"/>
                </a:solidFill>
                <a:latin typeface="Arial"/>
                <a:ea typeface="Arial"/>
                <a:cs typeface="Arial"/>
                <a:sym typeface="Arial"/>
              </a:rPr>
              <a:t>Trades</a:t>
            </a:r>
            <a:endParaRPr/>
          </a:p>
          <a:p>
            <a:pPr indent="0" lvl="0" marL="0" marR="0" rtl="0" algn="l">
              <a:spcBef>
                <a:spcPts val="400"/>
              </a:spcBef>
              <a:spcAft>
                <a:spcPts val="0"/>
              </a:spcAft>
              <a:buClr>
                <a:schemeClr val="dk1"/>
              </a:buClr>
              <a:buSzPts val="2800"/>
              <a:buFont typeface="Arial"/>
              <a:buNone/>
            </a:pPr>
            <a:r>
              <a:rPr lang="en-US" sz="2800">
                <a:solidFill>
                  <a:schemeClr val="dk1"/>
                </a:solidFill>
                <a:latin typeface="Arial"/>
                <a:ea typeface="Arial"/>
                <a:cs typeface="Arial"/>
                <a:sym typeface="Arial"/>
              </a:rPr>
              <a:t>Transportation</a:t>
            </a:r>
            <a:endParaRPr/>
          </a:p>
        </p:txBody>
      </p:sp>
      <p:sp>
        <p:nvSpPr>
          <p:cNvPr id="94" name="Google Shape;94;p12"/>
          <p:cNvSpPr txBox="1"/>
          <p:nvPr/>
        </p:nvSpPr>
        <p:spPr>
          <a:xfrm>
            <a:off x="0" y="1457325"/>
            <a:ext cx="9144000" cy="523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More than 130 merit badges in 14 subject areas:</a:t>
            </a:r>
            <a:endParaRPr/>
          </a:p>
        </p:txBody>
      </p:sp>
      <p:sp>
        <p:nvSpPr>
          <p:cNvPr id="95" name="Google Shape;95;p12"/>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7.0.0.1</a:t>
            </a:r>
            <a:endParaRPr/>
          </a:p>
        </p:txBody>
      </p:sp>
      <p:pic>
        <p:nvPicPr>
          <p:cNvPr id="96" name="Google Shape;96;p12"/>
          <p:cNvPicPr preferRelativeResize="0"/>
          <p:nvPr/>
        </p:nvPicPr>
        <p:blipFill rotWithShape="1">
          <a:blip r:embed="rId3">
            <a:alphaModFix/>
          </a:blip>
          <a:srcRect b="0" l="0" r="0" t="0"/>
          <a:stretch/>
        </p:blipFill>
        <p:spPr>
          <a:xfrm>
            <a:off x="7608888" y="3362325"/>
            <a:ext cx="1143000" cy="1157288"/>
          </a:xfrm>
          <a:prstGeom prst="rect">
            <a:avLst/>
          </a:prstGeom>
          <a:noFill/>
          <a:ln>
            <a:noFill/>
          </a:ln>
        </p:spPr>
      </p:pic>
      <p:pic>
        <p:nvPicPr>
          <p:cNvPr id="97" name="Google Shape;97;p12"/>
          <p:cNvPicPr preferRelativeResize="0"/>
          <p:nvPr/>
        </p:nvPicPr>
        <p:blipFill rotWithShape="1">
          <a:blip r:embed="rId4">
            <a:alphaModFix/>
          </a:blip>
          <a:srcRect b="0" l="0" r="0" t="0"/>
          <a:stretch/>
        </p:blipFill>
        <p:spPr>
          <a:xfrm>
            <a:off x="7261225" y="4716463"/>
            <a:ext cx="1252538" cy="1263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3"/>
          <p:cNvSpPr txBox="1"/>
          <p:nvPr/>
        </p:nvSpPr>
        <p:spPr>
          <a:xfrm>
            <a:off x="0" y="587375"/>
            <a:ext cx="9144000" cy="7080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en-US" sz="4000">
                <a:solidFill>
                  <a:schemeClr val="dk1"/>
                </a:solidFill>
                <a:latin typeface="Arial"/>
                <a:ea typeface="Arial"/>
                <a:cs typeface="Arial"/>
                <a:sym typeface="Arial"/>
              </a:rPr>
              <a:t>Benefits of Merit Badges</a:t>
            </a:r>
            <a:endParaRPr/>
          </a:p>
        </p:txBody>
      </p:sp>
      <p:sp>
        <p:nvSpPr>
          <p:cNvPr id="104" name="Google Shape;104;p13"/>
          <p:cNvSpPr txBox="1"/>
          <p:nvPr/>
        </p:nvSpPr>
        <p:spPr>
          <a:xfrm>
            <a:off x="475561" y="1647428"/>
            <a:ext cx="7848600" cy="4308872"/>
          </a:xfrm>
          <a:prstGeom prst="rect">
            <a:avLst/>
          </a:prstGeom>
          <a:noFill/>
          <a:ln>
            <a:noFill/>
          </a:ln>
        </p:spPr>
        <p:txBody>
          <a:bodyPr anchorCtr="0" anchor="t" bIns="45700" lIns="91425" spcFirstLastPara="1" rIns="91425" wrap="square" tIns="45700">
            <a:noAutofit/>
          </a:bodyPr>
          <a:lstStyle/>
          <a:p>
            <a:pPr indent="-457200" lvl="1" marL="457200" marR="0" rtl="0" algn="l">
              <a:spcBef>
                <a:spcPts val="0"/>
              </a:spcBef>
              <a:spcAft>
                <a:spcPts val="0"/>
              </a:spcAft>
              <a:buClr>
                <a:schemeClr val="dk1"/>
              </a:buClr>
              <a:buSzPts val="2800"/>
              <a:buFont typeface="Courier New"/>
              <a:buChar char="•"/>
            </a:pPr>
            <a:r>
              <a:rPr b="0" i="0" lang="en-US" sz="2800" u="none" cap="none" strike="noStrike">
                <a:solidFill>
                  <a:schemeClr val="dk1"/>
                </a:solidFill>
                <a:latin typeface="Arial"/>
                <a:ea typeface="Arial"/>
                <a:cs typeface="Arial"/>
                <a:sym typeface="Arial"/>
              </a:rPr>
              <a:t>Contribution to the objectives of Scouting: citizenship, character, leadership</a:t>
            </a:r>
            <a:endParaRPr/>
          </a:p>
          <a:p>
            <a:pPr indent="0" lvl="1" marL="0" marR="0" rtl="0" algn="l">
              <a:spcBef>
                <a:spcPts val="0"/>
              </a:spcBef>
              <a:spcAft>
                <a:spcPts val="0"/>
              </a:spcAft>
              <a:buClr>
                <a:schemeClr val="dk1"/>
              </a:buClr>
              <a:buSzPts val="2800"/>
              <a:buFont typeface="Courier New"/>
              <a:buNone/>
            </a:pPr>
            <a:r>
              <a:rPr b="0" i="0" lang="en-US" sz="2800" u="none" cap="none" strike="noStrike">
                <a:solidFill>
                  <a:schemeClr val="dk1"/>
                </a:solidFill>
                <a:latin typeface="Arial"/>
                <a:ea typeface="Arial"/>
                <a:cs typeface="Arial"/>
                <a:sym typeface="Arial"/>
              </a:rPr>
              <a:t>     and fitness</a:t>
            </a:r>
            <a:endParaRPr/>
          </a:p>
          <a:p>
            <a:pPr indent="-457200" lvl="1" marL="457200" marR="0" rtl="0" algn="l">
              <a:spcBef>
                <a:spcPts val="1200"/>
              </a:spcBef>
              <a:spcAft>
                <a:spcPts val="0"/>
              </a:spcAft>
              <a:buClr>
                <a:schemeClr val="dk1"/>
              </a:buClr>
              <a:buSzPts val="2800"/>
              <a:buFont typeface="Courier New"/>
              <a:buChar char="•"/>
            </a:pPr>
            <a:r>
              <a:rPr b="0" i="0" lang="en-US" sz="2800" u="none" cap="none" strike="noStrike">
                <a:solidFill>
                  <a:schemeClr val="dk1"/>
                </a:solidFill>
                <a:latin typeface="Arial"/>
                <a:ea typeface="Arial"/>
                <a:cs typeface="Arial"/>
                <a:sym typeface="Arial"/>
              </a:rPr>
              <a:t>Development of confidence,</a:t>
            </a:r>
            <a:br>
              <a:rPr b="0" i="0" lang="en-US" sz="2800" u="none" cap="none" strike="noStrike">
                <a:solidFill>
                  <a:schemeClr val="dk1"/>
                </a:solidFill>
                <a:latin typeface="Arial"/>
                <a:ea typeface="Arial"/>
                <a:cs typeface="Arial"/>
                <a:sym typeface="Arial"/>
              </a:rPr>
            </a:br>
            <a:r>
              <a:rPr b="0" i="0" lang="en-US" sz="2800" u="none" cap="none" strike="noStrike">
                <a:solidFill>
                  <a:schemeClr val="dk1"/>
                </a:solidFill>
                <a:latin typeface="Arial"/>
                <a:ea typeface="Arial"/>
                <a:cs typeface="Arial"/>
                <a:sym typeface="Arial"/>
              </a:rPr>
              <a:t>self-reliance, and social skills</a:t>
            </a:r>
            <a:endParaRPr/>
          </a:p>
          <a:p>
            <a:pPr indent="-457200" lvl="1" marL="457200" marR="0" rtl="0" algn="l">
              <a:spcBef>
                <a:spcPts val="1200"/>
              </a:spcBef>
              <a:spcAft>
                <a:spcPts val="0"/>
              </a:spcAft>
              <a:buClr>
                <a:schemeClr val="dk1"/>
              </a:buClr>
              <a:buSzPts val="2800"/>
              <a:buFont typeface="Courier New"/>
              <a:buChar char="•"/>
            </a:pPr>
            <a:r>
              <a:rPr b="0" i="0" lang="en-US" sz="2800" u="none" cap="none" strike="noStrike">
                <a:solidFill>
                  <a:schemeClr val="dk1"/>
                </a:solidFill>
                <a:latin typeface="Arial"/>
                <a:ea typeface="Arial"/>
                <a:cs typeface="Arial"/>
                <a:sym typeface="Arial"/>
              </a:rPr>
              <a:t>Physical fitness and healthy lifestyles</a:t>
            </a:r>
            <a:endParaRPr/>
          </a:p>
          <a:p>
            <a:pPr indent="-457200" lvl="1" marL="457200" marR="0" rtl="0" algn="l">
              <a:spcBef>
                <a:spcPts val="1200"/>
              </a:spcBef>
              <a:spcAft>
                <a:spcPts val="0"/>
              </a:spcAft>
              <a:buClr>
                <a:schemeClr val="dk1"/>
              </a:buClr>
              <a:buSzPts val="2800"/>
              <a:buFont typeface="Courier New"/>
              <a:buChar char="•"/>
            </a:pPr>
            <a:r>
              <a:rPr b="0" i="0" lang="en-US" sz="2800" u="none" cap="none" strike="noStrike">
                <a:solidFill>
                  <a:schemeClr val="dk1"/>
                </a:solidFill>
                <a:latin typeface="Arial"/>
                <a:ea typeface="Arial"/>
                <a:cs typeface="Arial"/>
                <a:sym typeface="Arial"/>
              </a:rPr>
              <a:t>Career and hobby choices may result</a:t>
            </a:r>
            <a:endParaRPr/>
          </a:p>
          <a:p>
            <a:pPr indent="-457200" lvl="1" marL="457200" marR="0" rtl="0" algn="l">
              <a:spcBef>
                <a:spcPts val="1200"/>
              </a:spcBef>
              <a:spcAft>
                <a:spcPts val="0"/>
              </a:spcAft>
              <a:buClr>
                <a:schemeClr val="dk1"/>
              </a:buClr>
              <a:buSzPts val="2800"/>
              <a:buFont typeface="Courier New"/>
              <a:buChar char="•"/>
            </a:pPr>
            <a:r>
              <a:rPr b="0" i="0" lang="en-US" sz="2800" u="none" cap="none" strike="noStrike">
                <a:solidFill>
                  <a:schemeClr val="dk1"/>
                </a:solidFill>
                <a:latin typeface="Arial"/>
                <a:ea typeface="Arial"/>
                <a:cs typeface="Arial"/>
                <a:sym typeface="Arial"/>
              </a:rPr>
              <a:t>Exposure to positive role models:</a:t>
            </a:r>
            <a:endParaRPr/>
          </a:p>
        </p:txBody>
      </p:sp>
      <p:pic>
        <p:nvPicPr>
          <p:cNvPr descr="M:\type_docs\Diane\Frank\DogCare.jpg" id="105" name="Google Shape;105;p13"/>
          <p:cNvPicPr preferRelativeResize="0"/>
          <p:nvPr/>
        </p:nvPicPr>
        <p:blipFill rotWithShape="1">
          <a:blip r:embed="rId3">
            <a:alphaModFix/>
          </a:blip>
          <a:srcRect b="0" l="0" r="0" t="0"/>
          <a:stretch/>
        </p:blipFill>
        <p:spPr>
          <a:xfrm>
            <a:off x="7623175" y="2962274"/>
            <a:ext cx="1358900" cy="1304925"/>
          </a:xfrm>
          <a:prstGeom prst="rect">
            <a:avLst/>
          </a:prstGeom>
          <a:noFill/>
          <a:ln>
            <a:noFill/>
          </a:ln>
        </p:spPr>
      </p:pic>
      <p:pic>
        <p:nvPicPr>
          <p:cNvPr descr="M:\type_docs\Diane\Frank\PersonalFitness.jpg" id="106" name="Google Shape;106;p13"/>
          <p:cNvPicPr preferRelativeResize="0"/>
          <p:nvPr/>
        </p:nvPicPr>
        <p:blipFill rotWithShape="1">
          <a:blip r:embed="rId4">
            <a:alphaModFix/>
          </a:blip>
          <a:srcRect b="0" l="0" r="0" t="0"/>
          <a:stretch/>
        </p:blipFill>
        <p:spPr>
          <a:xfrm>
            <a:off x="7623175" y="1052512"/>
            <a:ext cx="1365250" cy="1304925"/>
          </a:xfrm>
          <a:prstGeom prst="rect">
            <a:avLst/>
          </a:prstGeom>
          <a:noFill/>
          <a:ln>
            <a:noFill/>
          </a:ln>
        </p:spPr>
      </p:pic>
      <p:sp>
        <p:nvSpPr>
          <p:cNvPr id="107" name="Google Shape;107;p13"/>
          <p:cNvSpPr txBox="1"/>
          <p:nvPr/>
        </p:nvSpPr>
        <p:spPr>
          <a:xfrm>
            <a:off x="127000" y="5956300"/>
            <a:ext cx="3048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i="1" lang="en-US" sz="1400">
                <a:solidFill>
                  <a:schemeClr val="dk1"/>
                </a:solidFill>
                <a:latin typeface="Arial"/>
                <a:ea typeface="Arial"/>
                <a:cs typeface="Arial"/>
                <a:sym typeface="Arial"/>
              </a:rPr>
              <a:t>Guide to Advancement </a:t>
            </a:r>
            <a:r>
              <a:rPr lang="en-US" sz="1400">
                <a:solidFill>
                  <a:schemeClr val="dk1"/>
                </a:solidFill>
                <a:latin typeface="Arial"/>
                <a:ea typeface="Arial"/>
                <a:cs typeface="Arial"/>
                <a:sym typeface="Arial"/>
              </a:rPr>
              <a:t>topic</a:t>
            </a:r>
            <a:r>
              <a:rPr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7.0.0.1</a:t>
            </a:r>
            <a:endParaRPr/>
          </a:p>
        </p:txBody>
      </p:sp>
      <p:sp>
        <p:nvSpPr>
          <p:cNvPr id="108" name="Google Shape;108;p13"/>
          <p:cNvSpPr txBox="1"/>
          <p:nvPr/>
        </p:nvSpPr>
        <p:spPr>
          <a:xfrm>
            <a:off x="6533648" y="5242426"/>
            <a:ext cx="968375" cy="5222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C000"/>
              </a:buClr>
              <a:buSzPts val="2800"/>
              <a:buFont typeface="Arial"/>
              <a:buNone/>
            </a:pPr>
            <a:r>
              <a:rPr b="1" lang="en-US" sz="2800">
                <a:solidFill>
                  <a:srgbClr val="FFC000"/>
                </a:solidFill>
                <a:latin typeface="Arial"/>
                <a:ea typeface="Arial"/>
                <a:cs typeface="Arial"/>
                <a:sym typeface="Arial"/>
              </a:rPr>
              <a:t>You!</a:t>
            </a:r>
            <a:endParaRPr b="1" sz="2800">
              <a:solidFill>
                <a:srgbClr val="FFC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